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1"/>
  </p:notesMasterIdLst>
  <p:sldIdLst>
    <p:sldId id="256" r:id="rId2"/>
    <p:sldId id="257" r:id="rId3"/>
    <p:sldId id="258" r:id="rId4"/>
    <p:sldId id="259" r:id="rId5"/>
    <p:sldId id="260" r:id="rId6"/>
    <p:sldId id="261" r:id="rId7"/>
    <p:sldId id="262" r:id="rId8"/>
    <p:sldId id="264" r:id="rId9"/>
    <p:sldId id="306" r:id="rId10"/>
    <p:sldId id="307" r:id="rId11"/>
    <p:sldId id="309" r:id="rId12"/>
    <p:sldId id="310" r:id="rId13"/>
    <p:sldId id="311" r:id="rId14"/>
    <p:sldId id="266" r:id="rId15"/>
    <p:sldId id="267" r:id="rId16"/>
    <p:sldId id="298" r:id="rId17"/>
    <p:sldId id="300" r:id="rId18"/>
    <p:sldId id="296" r:id="rId19"/>
    <p:sldId id="297" r:id="rId20"/>
  </p:sldIdLst>
  <p:sldSz cx="9144000" cy="6858000" type="screen4x3"/>
  <p:notesSz cx="6858000" cy="9144000"/>
  <p:embeddedFontLst>
    <p:embeddedFont>
      <p:font typeface="Roboto"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 id="1" name="Sandy Watson" initials="" lastIdx="8" clrIdx="1"/>
  <p:cmAuthor id="2" name="Julie Grisham" initials="" lastIdx="5" clrIdx="2"/>
  <p:cmAuthor id="3" name="Shari Butler"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57"/>
    <a:srgbClr val="FFFFFF"/>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5ED2B6-6E5F-4EFD-8C62-7F18DC321466}">
  <a:tblStyle styleId="{405ED2B6-6E5F-4EFD-8C62-7F18DC32146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441" autoAdjust="0"/>
  </p:normalViewPr>
  <p:slideViewPr>
    <p:cSldViewPr snapToGrid="0" snapToObjects="1">
      <p:cViewPr varScale="1">
        <p:scale>
          <a:sx n="86" d="100"/>
          <a:sy n="86" d="100"/>
        </p:scale>
        <p:origin x="336" y="96"/>
      </p:cViewPr>
      <p:guideLst/>
    </p:cSldViewPr>
  </p:slideViewPr>
  <p:outlineViewPr>
    <p:cViewPr>
      <p:scale>
        <a:sx n="33" d="100"/>
        <a:sy n="33" d="100"/>
      </p:scale>
      <p:origin x="0" y="-46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1124744" y="4343400"/>
            <a:ext cx="4608512"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5" name="Shape 5"/>
          <p:cNvSpPr txBox="1">
            <a:spLocks noGrp="1"/>
          </p:cNvSpPr>
          <p:nvPr>
            <p:ph type="sldNum" idx="12"/>
          </p:nvPr>
        </p:nvSpPr>
        <p:spPr>
          <a:xfrm>
            <a:off x="6022876" y="8686800"/>
            <a:ext cx="835124"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195321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Shape 210"/>
          <p:cNvSpPr txBox="1">
            <a:spLocks noGrp="1"/>
          </p:cNvSpPr>
          <p:nvPr>
            <p:ph type="body" idx="1"/>
          </p:nvPr>
        </p:nvSpPr>
        <p:spPr>
          <a:xfrm>
            <a:off x="1124744" y="4343400"/>
            <a:ext cx="4608512"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dirty="0">
                <a:solidFill>
                  <a:schemeClr val="dk1"/>
                </a:solidFill>
                <a:latin typeface="Arial"/>
                <a:ea typeface="Arial"/>
                <a:cs typeface="Arial"/>
                <a:sym typeface="Arial"/>
              </a:rPr>
              <a:t>Hi everyone, welcome.  Thank you for coming today, especially at the very end of the day. This presentation is Hearing Loss and Communication Access in a Digital World. Our aim today is to show how communication access in a digital world is a very important aspect of accessibility planning and must be considered when integrating employees with a hearing loss. Keep in mind that while we reference the workplace throughout this presentation, many aspects are applicable to other areas of life. </a:t>
            </a:r>
            <a:endParaRPr dirty="0"/>
          </a:p>
          <a:p>
            <a:pPr marL="0" marR="0" lvl="0" indent="0" algn="l" rtl="0">
              <a:spcBef>
                <a:spcPts val="0"/>
              </a:spcBef>
              <a:spcAft>
                <a:spcPts val="0"/>
              </a:spcAft>
              <a:buNone/>
            </a:pPr>
            <a:endParaRPr dirty="0"/>
          </a:p>
          <a:p>
            <a:pPr marL="0" marR="0" lvl="0" indent="0" algn="l" rtl="0">
              <a:spcBef>
                <a:spcPts val="0"/>
              </a:spcBef>
              <a:spcAft>
                <a:spcPts val="0"/>
              </a:spcAft>
              <a:buNone/>
            </a:pPr>
            <a:r>
              <a:rPr lang="en-GB" dirty="0"/>
              <a:t>About the speakers: </a:t>
            </a:r>
          </a:p>
          <a:p>
            <a:pPr marL="0" marR="0" lvl="0" indent="0" algn="l" rtl="0">
              <a:spcBef>
                <a:spcPts val="0"/>
              </a:spcBef>
              <a:spcAft>
                <a:spcPts val="0"/>
              </a:spcAft>
              <a:buNone/>
            </a:pPr>
            <a:endParaRPr lang="en-GB" dirty="0"/>
          </a:p>
          <a:p>
            <a:pPr marL="0" marR="0" lvl="0" indent="0" algn="l" rtl="0">
              <a:spcBef>
                <a:spcPts val="0"/>
              </a:spcBef>
              <a:spcAft>
                <a:spcPts val="0"/>
              </a:spcAft>
              <a:buNone/>
            </a:pPr>
            <a:r>
              <a:rPr lang="en-GB" dirty="0"/>
              <a:t>Julie Grisham is a project manager for accessibility with the accessibility team at Pearson. She</a:t>
            </a:r>
            <a:r>
              <a:rPr lang="en-GB" baseline="0" dirty="0"/>
              <a:t> works with various stakeholders within Pearson to ensure accessible products for those who are deaf and hard of hearing. She has worked with Pearson since 2001 and holds a CPACC certification (certified professional in accessibility core competencies). </a:t>
            </a:r>
          </a:p>
          <a:p>
            <a:pPr marL="0" marR="0" lvl="0" indent="0" algn="l" rtl="0">
              <a:spcBef>
                <a:spcPts val="0"/>
              </a:spcBef>
              <a:spcAft>
                <a:spcPts val="0"/>
              </a:spcAft>
              <a:buNone/>
            </a:pPr>
            <a:r>
              <a:rPr lang="en-GB" dirty="0"/>
              <a:t> </a:t>
            </a:r>
            <a:endParaRPr dirty="0"/>
          </a:p>
          <a:p>
            <a:pPr marL="0" marR="0" lvl="0" indent="0" algn="l" rtl="0">
              <a:spcBef>
                <a:spcPts val="0"/>
              </a:spcBef>
              <a:spcAft>
                <a:spcPts val="0"/>
              </a:spcAft>
              <a:buNone/>
            </a:pPr>
            <a:r>
              <a:rPr lang="en-US" sz="1200" b="0" i="0" u="none" strike="noStrike" cap="none" dirty="0">
                <a:solidFill>
                  <a:schemeClr val="dk1"/>
                </a:solidFill>
                <a:effectLst/>
                <a:latin typeface="Arial"/>
                <a:ea typeface="Arial"/>
                <a:cs typeface="Arial"/>
                <a:sym typeface="Arial"/>
              </a:rPr>
              <a:t>Jennifer Schuck has been a captioner for 15  years.  She provides captioning in any setting from a classroom to a convention center of thousands of people.  She has served as the chairperson of the National Court Reporters Association’s Captioning Community of Interest Committee, a member of the Realtime Certification Committee and chair of the Arizona Court Reporters Association’s CART committee. She holds the Registered Diplomate Reporter, Certified Realtime Captioner, and Certified Realtime Reporter certifications through the National Court Reporters Association.</a:t>
            </a:r>
          </a:p>
          <a:p>
            <a:pPr marL="0" marR="0" lvl="0" indent="0" algn="l" rtl="0">
              <a:spcBef>
                <a:spcPts val="0"/>
              </a:spcBef>
              <a:spcAft>
                <a:spcPts val="0"/>
              </a:spcAft>
              <a:buNone/>
            </a:pPr>
            <a:endParaRPr dirty="0"/>
          </a:p>
          <a:p>
            <a:pPr marL="0" marR="0" lvl="0" indent="0" algn="l" rtl="0">
              <a:spcBef>
                <a:spcPts val="0"/>
              </a:spcBef>
              <a:spcAft>
                <a:spcPts val="0"/>
              </a:spcAft>
              <a:buNone/>
            </a:pPr>
            <a:r>
              <a:rPr lang="en-GB" dirty="0"/>
              <a:t>Sandy Watson is an assessment research specialist for the accessibility team at Pearson. She taught special education for 19 years and has worked for Pearson since 2005.</a:t>
            </a:r>
            <a:endParaRPr dirty="0"/>
          </a:p>
        </p:txBody>
      </p:sp>
      <p:sp>
        <p:nvSpPr>
          <p:cNvPr id="211" name="Shape 211"/>
          <p:cNvSpPr txBox="1">
            <a:spLocks noGrp="1"/>
          </p:cNvSpPr>
          <p:nvPr>
            <p:ph type="sldNum" idx="12"/>
          </p:nvPr>
        </p:nvSpPr>
        <p:spPr>
          <a:xfrm>
            <a:off x="6022876" y="8686800"/>
            <a:ext cx="835124"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a:t>
            </a:fld>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96278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Shape 222"/>
          <p:cNvSpPr txBox="1">
            <a:spLocks noGrp="1"/>
          </p:cNvSpPr>
          <p:nvPr>
            <p:ph type="body" idx="1"/>
          </p:nvPr>
        </p:nvSpPr>
        <p:spPr>
          <a:xfrm>
            <a:off x="1124744" y="4343400"/>
            <a:ext cx="4608512" cy="4114800"/>
          </a:xfrm>
          <a:prstGeom prst="rect">
            <a:avLst/>
          </a:prstGeom>
          <a:noFill/>
          <a:ln>
            <a:noFill/>
          </a:ln>
        </p:spPr>
        <p:txBody>
          <a:bodyPr spcFirstLastPara="1" wrap="square" lIns="91425" tIns="45700" rIns="91425" bIns="45700" anchor="t" anchorCtr="0">
            <a:noAutofit/>
          </a:bodyPr>
          <a:lstStyle/>
          <a:p>
            <a:pPr marL="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Arial"/>
                <a:ea typeface="Arial"/>
                <a:cs typeface="Arial"/>
                <a:sym typeface="Arial"/>
              </a:rPr>
              <a:t>If the keys on our stenographic keyboard had letters on them, this is what it would look like. Think of playing an instrument. You hit multiple keys at the same time to make a certain sound. We hit multiple keys to create sounds in the English language. We then have a database in our specialized software that takes those keys and translates them back into the English word.</a:t>
            </a:r>
          </a:p>
        </p:txBody>
      </p:sp>
      <p:sp>
        <p:nvSpPr>
          <p:cNvPr id="223" name="Shape 223"/>
          <p:cNvSpPr txBox="1">
            <a:spLocks noGrp="1"/>
          </p:cNvSpPr>
          <p:nvPr>
            <p:ph type="sldNum" idx="12"/>
          </p:nvPr>
        </p:nvSpPr>
        <p:spPr>
          <a:xfrm>
            <a:off x="6022876" y="8686800"/>
            <a:ext cx="835124"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10</a:t>
            </a:fld>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11051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Shape 222"/>
          <p:cNvSpPr txBox="1">
            <a:spLocks noGrp="1"/>
          </p:cNvSpPr>
          <p:nvPr>
            <p:ph type="body" idx="1"/>
          </p:nvPr>
        </p:nvSpPr>
        <p:spPr>
          <a:xfrm>
            <a:off x="1124744" y="4343400"/>
            <a:ext cx="4608512" cy="4114800"/>
          </a:xfrm>
          <a:prstGeom prst="rect">
            <a:avLst/>
          </a:prstGeom>
          <a:noFill/>
          <a:ln>
            <a:noFill/>
          </a:ln>
        </p:spPr>
        <p:txBody>
          <a:bodyPr spcFirstLastPara="1" wrap="square" lIns="91425" tIns="45700" rIns="91425" bIns="45700" anchor="t" anchorCtr="0">
            <a:noAutofit/>
          </a:bodyPr>
          <a:lstStyle/>
          <a:p>
            <a:pPr marL="0"/>
            <a:r>
              <a:rPr lang="en-US" sz="1200" dirty="0" smtClean="0">
                <a:solidFill>
                  <a:schemeClr val="tx1"/>
                </a:solidFill>
              </a:rPr>
              <a:t>Are you one of those people who goes to the gym, watches the captions and says, “That’s terrible. Everything is spelled wrong.”</a:t>
            </a:r>
          </a:p>
          <a:p>
            <a:pPr marL="0"/>
            <a:endParaRPr lang="en-US" sz="1200" dirty="0" smtClean="0">
              <a:solidFill>
                <a:schemeClr val="tx1"/>
              </a:solidFill>
            </a:endParaRPr>
          </a:p>
          <a:p>
            <a:pPr marL="0"/>
            <a:r>
              <a:rPr lang="en-US" sz="1200" dirty="0" smtClean="0">
                <a:solidFill>
                  <a:schemeClr val="tx1"/>
                </a:solidFill>
              </a:rPr>
              <a:t>That is not equal access.  You do get what you pay for in this business. Your employees are entitled to equal access.  Equal Access means complete and readable captions. Captioners are not perfect but we are 99% accurate – or should be.  If not, change your captioning company!</a:t>
            </a:r>
            <a:endParaRPr lang="en-US" sz="1200" dirty="0">
              <a:solidFill>
                <a:schemeClr val="tx1"/>
              </a:solidFill>
            </a:endParaRPr>
          </a:p>
        </p:txBody>
      </p:sp>
      <p:sp>
        <p:nvSpPr>
          <p:cNvPr id="223" name="Shape 223"/>
          <p:cNvSpPr txBox="1">
            <a:spLocks noGrp="1"/>
          </p:cNvSpPr>
          <p:nvPr>
            <p:ph type="sldNum" idx="12"/>
          </p:nvPr>
        </p:nvSpPr>
        <p:spPr>
          <a:xfrm>
            <a:off x="6022876" y="8686800"/>
            <a:ext cx="835124"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11</a:t>
            </a:fld>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3879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Shape 222"/>
          <p:cNvSpPr txBox="1">
            <a:spLocks noGrp="1"/>
          </p:cNvSpPr>
          <p:nvPr>
            <p:ph type="body" idx="1"/>
          </p:nvPr>
        </p:nvSpPr>
        <p:spPr>
          <a:xfrm>
            <a:off x="1124744" y="4343400"/>
            <a:ext cx="4608512" cy="4114800"/>
          </a:xfrm>
          <a:prstGeom prst="rect">
            <a:avLst/>
          </a:prstGeom>
          <a:noFill/>
          <a:ln>
            <a:noFill/>
          </a:ln>
        </p:spPr>
        <p:txBody>
          <a:bodyPr spcFirstLastPara="1" wrap="square" lIns="91425" tIns="45700" rIns="91425" bIns="45700" anchor="t" anchorCtr="0">
            <a:noAutofit/>
          </a:bodyPr>
          <a:lstStyle/>
          <a:p>
            <a:pPr marL="0"/>
            <a:r>
              <a:rPr lang="en-US" dirty="0"/>
              <a:t>Let’s talk about good and bad captions. The linked video shows some bad captions and </a:t>
            </a:r>
            <a:r>
              <a:rPr lang="en-US" dirty="0" smtClean="0"/>
              <a:t>some good </a:t>
            </a:r>
            <a:r>
              <a:rPr lang="en-US" dirty="0"/>
              <a:t>ones. </a:t>
            </a:r>
            <a:r>
              <a:rPr lang="en-US" dirty="0" smtClean="0"/>
              <a:t>Watch the video</a:t>
            </a:r>
            <a:r>
              <a:rPr lang="en-US" baseline="0" dirty="0" smtClean="0"/>
              <a:t> and tell me, “Would you buy this product?”</a:t>
            </a:r>
            <a:endParaRPr lang="en-US" dirty="0"/>
          </a:p>
        </p:txBody>
      </p:sp>
      <p:sp>
        <p:nvSpPr>
          <p:cNvPr id="223" name="Shape 223"/>
          <p:cNvSpPr txBox="1">
            <a:spLocks noGrp="1"/>
          </p:cNvSpPr>
          <p:nvPr>
            <p:ph type="sldNum" idx="12"/>
          </p:nvPr>
        </p:nvSpPr>
        <p:spPr>
          <a:xfrm>
            <a:off x="6022876" y="8686800"/>
            <a:ext cx="835124"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12</a:t>
            </a:fld>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72691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Shape 222"/>
          <p:cNvSpPr txBox="1">
            <a:spLocks noGrp="1"/>
          </p:cNvSpPr>
          <p:nvPr>
            <p:ph type="body" idx="1"/>
          </p:nvPr>
        </p:nvSpPr>
        <p:spPr>
          <a:xfrm>
            <a:off x="1124744" y="4343400"/>
            <a:ext cx="4608512" cy="4114800"/>
          </a:xfrm>
          <a:prstGeom prst="rect">
            <a:avLst/>
          </a:prstGeom>
          <a:noFill/>
          <a:ln>
            <a:noFill/>
          </a:ln>
        </p:spPr>
        <p:txBody>
          <a:bodyPr spcFirstLastPara="1" wrap="square" lIns="91425" tIns="45700" rIns="91425" bIns="45700" anchor="t" anchorCtr="0">
            <a:noAutofit/>
          </a:bodyPr>
          <a:lstStyle/>
          <a:p>
            <a:pPr marL="0" algn="l"/>
            <a:r>
              <a:rPr lang="en-US" dirty="0"/>
              <a:t>While there is licensure for captioners in only a few states, there are certifications offered by the National Court Reporters Association. These are the certifications to look for when hiring a </a:t>
            </a:r>
            <a:r>
              <a:rPr lang="en-US" dirty="0" smtClean="0"/>
              <a:t>captioner:</a:t>
            </a:r>
            <a:endParaRPr lang="en-US" dirty="0"/>
          </a:p>
          <a:p>
            <a:pPr marL="0" algn="l"/>
            <a:endParaRPr lang="en-US" dirty="0"/>
          </a:p>
          <a:p>
            <a:pPr marL="0" indent="9525"/>
            <a:r>
              <a:rPr lang="en-US" sz="1200" dirty="0">
                <a:solidFill>
                  <a:schemeClr val="tx1"/>
                </a:solidFill>
                <a:latin typeface="Arial" panose="020B0604020202020204" pitchFamily="34" charset="0"/>
                <a:cs typeface="Arial" panose="020B0604020202020204" pitchFamily="34" charset="0"/>
              </a:rPr>
              <a:t>Offered through National Court Reporters Association</a:t>
            </a:r>
          </a:p>
          <a:p>
            <a:pPr marL="0" indent="9525"/>
            <a:endParaRPr lang="en-US" sz="1200" dirty="0" smtClean="0">
              <a:solidFill>
                <a:schemeClr val="tx1"/>
              </a:solidFill>
              <a:latin typeface="Arial" panose="020B0604020202020204" pitchFamily="34" charset="0"/>
              <a:cs typeface="Arial" panose="020B0604020202020204" pitchFamily="34" charset="0"/>
            </a:endParaRPr>
          </a:p>
          <a:p>
            <a:pPr marL="0" indent="9525"/>
            <a:r>
              <a:rPr lang="en-US" sz="1200" dirty="0" smtClean="0">
                <a:solidFill>
                  <a:schemeClr val="tx1"/>
                </a:solidFill>
                <a:latin typeface="Arial" panose="020B0604020202020204" pitchFamily="34" charset="0"/>
                <a:cs typeface="Arial" panose="020B0604020202020204" pitchFamily="34" charset="0"/>
              </a:rPr>
              <a:t>Certified </a:t>
            </a:r>
            <a:r>
              <a:rPr lang="en-US" sz="1200" dirty="0">
                <a:solidFill>
                  <a:schemeClr val="tx1"/>
                </a:solidFill>
                <a:latin typeface="Arial" panose="020B0604020202020204" pitchFamily="34" charset="0"/>
                <a:cs typeface="Arial" panose="020B0604020202020204" pitchFamily="34" charset="0"/>
              </a:rPr>
              <a:t>Realtime Captioner (CRC)  180 words per minute at 96% accuracy plus attended a workshop and passed a written knowledge test</a:t>
            </a:r>
          </a:p>
          <a:p>
            <a:pPr marL="0" indent="9525"/>
            <a:endParaRPr lang="en-US" sz="1200" dirty="0" smtClean="0">
              <a:solidFill>
                <a:schemeClr val="tx1"/>
              </a:solidFill>
              <a:latin typeface="Arial" panose="020B0604020202020204" pitchFamily="34" charset="0"/>
              <a:cs typeface="Arial" panose="020B0604020202020204" pitchFamily="34" charset="0"/>
            </a:endParaRPr>
          </a:p>
          <a:p>
            <a:pPr marL="0" indent="9525"/>
            <a:r>
              <a:rPr lang="en-US" sz="1200" dirty="0" smtClean="0">
                <a:solidFill>
                  <a:schemeClr val="tx1"/>
                </a:solidFill>
                <a:latin typeface="Arial" panose="020B0604020202020204" pitchFamily="34" charset="0"/>
                <a:cs typeface="Arial" panose="020B0604020202020204" pitchFamily="34" charset="0"/>
              </a:rPr>
              <a:t>Registered </a:t>
            </a:r>
            <a:r>
              <a:rPr lang="en-US" sz="1200" dirty="0">
                <a:solidFill>
                  <a:schemeClr val="tx1"/>
                </a:solidFill>
                <a:latin typeface="Arial" panose="020B0604020202020204" pitchFamily="34" charset="0"/>
                <a:cs typeface="Arial" panose="020B0604020202020204" pitchFamily="34" charset="0"/>
              </a:rPr>
              <a:t>Merit Reporter (RMR)  three components to the skills test:  260 wpm two-voice, 240 jury charge (legal based), 200 literary </a:t>
            </a:r>
          </a:p>
          <a:p>
            <a:pPr marL="0" indent="9525"/>
            <a:endParaRPr lang="en-US" sz="1200" dirty="0" smtClean="0">
              <a:solidFill>
                <a:schemeClr val="tx1"/>
              </a:solidFill>
              <a:latin typeface="Arial" panose="020B0604020202020204" pitchFamily="34" charset="0"/>
              <a:cs typeface="Arial" panose="020B0604020202020204" pitchFamily="34" charset="0"/>
            </a:endParaRPr>
          </a:p>
          <a:p>
            <a:pPr marL="0" indent="9525"/>
            <a:r>
              <a:rPr lang="en-US" sz="1200" dirty="0" smtClean="0">
                <a:solidFill>
                  <a:schemeClr val="tx1"/>
                </a:solidFill>
                <a:latin typeface="Arial" panose="020B0604020202020204" pitchFamily="34" charset="0"/>
                <a:cs typeface="Arial" panose="020B0604020202020204" pitchFamily="34" charset="0"/>
              </a:rPr>
              <a:t>Registered </a:t>
            </a:r>
            <a:r>
              <a:rPr lang="en-US" sz="1200" dirty="0">
                <a:solidFill>
                  <a:schemeClr val="tx1"/>
                </a:solidFill>
                <a:latin typeface="Arial" panose="020B0604020202020204" pitchFamily="34" charset="0"/>
                <a:cs typeface="Arial" panose="020B0604020202020204" pitchFamily="34" charset="0"/>
              </a:rPr>
              <a:t>Diplomate Reporter (RDR) - written knowledge test but must be an RMR to sit for this exam.</a:t>
            </a:r>
          </a:p>
          <a:p>
            <a:pPr marL="0" algn="l"/>
            <a:endParaRPr lang="en-US" dirty="0"/>
          </a:p>
        </p:txBody>
      </p:sp>
      <p:sp>
        <p:nvSpPr>
          <p:cNvPr id="223" name="Shape 223"/>
          <p:cNvSpPr txBox="1">
            <a:spLocks noGrp="1"/>
          </p:cNvSpPr>
          <p:nvPr>
            <p:ph type="sldNum" idx="12"/>
          </p:nvPr>
        </p:nvSpPr>
        <p:spPr>
          <a:xfrm>
            <a:off x="6022876" y="8686800"/>
            <a:ext cx="835124"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13</a:t>
            </a:fld>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9019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Shape 335"/>
          <p:cNvSpPr txBox="1">
            <a:spLocks noGrp="1"/>
          </p:cNvSpPr>
          <p:nvPr>
            <p:ph type="body" idx="1"/>
          </p:nvPr>
        </p:nvSpPr>
        <p:spPr>
          <a:xfrm>
            <a:off x="1124744" y="4343400"/>
            <a:ext cx="4608512"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Font typeface="Arial"/>
              <a:buNone/>
            </a:pPr>
            <a:r>
              <a:rPr lang="en-GB" dirty="0" smtClean="0"/>
              <a:t>Communication</a:t>
            </a:r>
            <a:r>
              <a:rPr lang="en-GB" baseline="0" dirty="0" smtClean="0"/>
              <a:t> Access at Work</a:t>
            </a:r>
            <a:endParaRPr lang="en-GB" dirty="0" smtClean="0"/>
          </a:p>
          <a:p>
            <a:pPr marL="0" lvl="0" indent="0" rtl="0">
              <a:spcBef>
                <a:spcPts val="0"/>
              </a:spcBef>
              <a:spcAft>
                <a:spcPts val="0"/>
              </a:spcAft>
              <a:buClr>
                <a:schemeClr val="dk1"/>
              </a:buClr>
              <a:buFont typeface="Arial"/>
              <a:buNone/>
            </a:pPr>
            <a:endParaRPr lang="en-GB" dirty="0" smtClean="0"/>
          </a:p>
          <a:p>
            <a:pPr marL="0" lvl="0" indent="0" rtl="0">
              <a:spcBef>
                <a:spcPts val="0"/>
              </a:spcBef>
              <a:spcAft>
                <a:spcPts val="0"/>
              </a:spcAft>
              <a:buClr>
                <a:schemeClr val="dk1"/>
              </a:buClr>
              <a:buFont typeface="Arial"/>
              <a:buNone/>
            </a:pPr>
            <a:r>
              <a:rPr lang="en-GB" dirty="0" smtClean="0"/>
              <a:t>For </a:t>
            </a:r>
            <a:r>
              <a:rPr lang="en-GB" dirty="0"/>
              <a:t>individuals with hearing loss, accessible communication helps to bridge societal and environmental barriers. Most importantly, it offers individuals who are deaf or hard of hearing equal access to the classroom, workplace and public venues, as well as critical services and other life experiences. </a:t>
            </a:r>
            <a:endParaRPr sz="1200" b="0" i="0" u="none" strike="noStrike" cap="none" dirty="0">
              <a:solidFill>
                <a:schemeClr val="dk1"/>
              </a:solidFill>
              <a:latin typeface="Arial"/>
              <a:ea typeface="Arial"/>
              <a:cs typeface="Arial"/>
              <a:sym typeface="Arial"/>
            </a:endParaRPr>
          </a:p>
        </p:txBody>
      </p:sp>
      <p:sp>
        <p:nvSpPr>
          <p:cNvPr id="336" name="Shape 336"/>
          <p:cNvSpPr txBox="1">
            <a:spLocks noGrp="1"/>
          </p:cNvSpPr>
          <p:nvPr>
            <p:ph type="sldNum" idx="12"/>
          </p:nvPr>
        </p:nvSpPr>
        <p:spPr>
          <a:xfrm>
            <a:off x="6022876" y="8686800"/>
            <a:ext cx="835124"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Arial"/>
                <a:ea typeface="Arial"/>
                <a:cs typeface="Arial"/>
                <a:sym typeface="Arial"/>
              </a:rPr>
              <a:t>14</a:t>
            </a:fld>
            <a:endParaRPr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87840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Shape 344"/>
          <p:cNvSpPr txBox="1">
            <a:spLocks noGrp="1"/>
          </p:cNvSpPr>
          <p:nvPr>
            <p:ph type="body" idx="1"/>
          </p:nvPr>
        </p:nvSpPr>
        <p:spPr>
          <a:xfrm>
            <a:off x="1124744" y="4343400"/>
            <a:ext cx="4608512"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Font typeface="Arial"/>
              <a:buNone/>
            </a:pPr>
            <a:r>
              <a:rPr lang="en-GB" b="1" dirty="0"/>
              <a:t>Think Accessibility First – why should we thinking accessibility first? </a:t>
            </a:r>
            <a:endParaRPr b="1" dirty="0"/>
          </a:p>
          <a:p>
            <a:pPr marL="0" lvl="0" indent="0" rtl="0">
              <a:spcBef>
                <a:spcPts val="0"/>
              </a:spcBef>
              <a:spcAft>
                <a:spcPts val="0"/>
              </a:spcAft>
              <a:buClr>
                <a:schemeClr val="dk1"/>
              </a:buClr>
              <a:buFont typeface="Arial"/>
              <a:buNone/>
            </a:pPr>
            <a:r>
              <a:rPr lang="en-GB" dirty="0"/>
              <a:t>Providing communication access makes good business sense. Not only is it beneficial for the employee, it is beneficial for the employer, too. There are tax benefits to help provide equality in the workplace, but there are still employers who are not aware their legal responsibility or even the benefits to the company. It has been said that when business owners, executives, and managers become educated about multicultural issues, the entire organization benefits. </a:t>
            </a:r>
            <a:r>
              <a:rPr lang="en-US" dirty="0"/>
              <a:t>In addition to thinking accessibility first, develop people first language and mentality. </a:t>
            </a:r>
            <a:endParaRPr lang="en-US" dirty="0" smtClean="0"/>
          </a:p>
          <a:p>
            <a:pPr marL="0" lvl="0" indent="0" rtl="0">
              <a:spcBef>
                <a:spcPts val="0"/>
              </a:spcBef>
              <a:spcAft>
                <a:spcPts val="0"/>
              </a:spcAft>
              <a:buClr>
                <a:schemeClr val="dk1"/>
              </a:buClr>
              <a:buFont typeface="Arial"/>
              <a:buNone/>
            </a:pPr>
            <a:endParaRPr lang="en-US" dirty="0"/>
          </a:p>
          <a:p>
            <a:pPr marL="0" lvl="0" indent="0" rtl="0">
              <a:spcBef>
                <a:spcPts val="0"/>
              </a:spcBef>
              <a:spcAft>
                <a:spcPts val="0"/>
              </a:spcAft>
              <a:buClr>
                <a:schemeClr val="dk1"/>
              </a:buClr>
              <a:buFont typeface="Arial"/>
              <a:buNone/>
            </a:pPr>
            <a:r>
              <a:rPr lang="en-GB" b="1" dirty="0" smtClean="0"/>
              <a:t>Workplace </a:t>
            </a:r>
            <a:r>
              <a:rPr lang="en-GB" b="1" dirty="0"/>
              <a:t>Accessibility</a:t>
            </a:r>
          </a:p>
          <a:p>
            <a:pPr marL="0" marR="0" lvl="0" indent="0" algn="l" rtl="0">
              <a:lnSpc>
                <a:spcPct val="100000"/>
              </a:lnSpc>
              <a:spcBef>
                <a:spcPts val="0"/>
              </a:spcBef>
              <a:spcAft>
                <a:spcPts val="0"/>
              </a:spcAft>
              <a:buClr>
                <a:schemeClr val="dk1"/>
              </a:buClr>
              <a:buSzPts val="1600"/>
              <a:buFont typeface="Times New Roman"/>
              <a:buNone/>
            </a:pPr>
            <a:r>
              <a:rPr lang="en-US" sz="1200" b="0" i="0" u="none" strike="noStrike" cap="none" dirty="0">
                <a:solidFill>
                  <a:schemeClr val="dk1"/>
                </a:solidFill>
                <a:latin typeface="Arial"/>
                <a:ea typeface="Arial"/>
                <a:cs typeface="Arial"/>
                <a:sym typeface="Arial"/>
              </a:rPr>
              <a:t>What are ways employers can integrate an employee with hearing loss to ensure communication access is clear and free of barriers? </a:t>
            </a:r>
            <a:endParaRPr lang="en-US" sz="1200" b="0" i="0" u="none" strike="noStrike" cap="none" dirty="0">
              <a:solidFill>
                <a:schemeClr val="dk1"/>
              </a:solidFill>
              <a:effectLst/>
              <a:latin typeface="Arial"/>
              <a:ea typeface="Arial"/>
              <a:cs typeface="Arial"/>
              <a:sym typeface="Arial"/>
            </a:endParaRPr>
          </a:p>
          <a:p>
            <a:pPr marL="0">
              <a:spcBef>
                <a:spcPts val="0"/>
              </a:spcBef>
            </a:pPr>
            <a:r>
              <a:rPr lang="en-US" sz="1200" b="0" i="0" u="none" strike="noStrike" cap="none" dirty="0">
                <a:solidFill>
                  <a:schemeClr val="dk1"/>
                </a:solidFill>
                <a:effectLst/>
                <a:latin typeface="Arial"/>
                <a:ea typeface="Arial"/>
                <a:cs typeface="Arial"/>
                <a:sym typeface="Arial"/>
              </a:rPr>
              <a:t>1. Provide training and an empathetic ear</a:t>
            </a:r>
          </a:p>
          <a:p>
            <a:pPr marL="0">
              <a:spcBef>
                <a:spcPts val="0"/>
              </a:spcBef>
            </a:pPr>
            <a:r>
              <a:rPr lang="en-US" sz="1200" b="0" i="0" u="none" strike="noStrike" cap="none" dirty="0">
                <a:solidFill>
                  <a:schemeClr val="dk1"/>
                </a:solidFill>
                <a:effectLst/>
                <a:latin typeface="Arial"/>
                <a:ea typeface="Arial"/>
                <a:cs typeface="Arial"/>
                <a:sym typeface="Arial"/>
              </a:rPr>
              <a:t>It takes a certain amount of empathy and understanding from senior management to recognize the daily challenges faced by employees with hearing loss. Specific training is essential to help successfully identify those in need and to implement the appropriate support. Communication is key in the workplace and often, for the employee, admitting there is a problem is a hard obstacle to overcome. As such, it’s important that the needs of those with a hearing impairment are met with tact and diplomacy</a:t>
            </a:r>
            <a:r>
              <a:rPr lang="en-US" sz="1200" b="0" i="0" u="none" strike="noStrike" cap="none" dirty="0" smtClean="0">
                <a:solidFill>
                  <a:schemeClr val="dk1"/>
                </a:solidFill>
                <a:effectLst/>
                <a:latin typeface="Arial"/>
                <a:ea typeface="Arial"/>
                <a:cs typeface="Arial"/>
                <a:sym typeface="Arial"/>
              </a:rPr>
              <a:t>.</a:t>
            </a:r>
          </a:p>
          <a:p>
            <a:pPr marL="0">
              <a:spcBef>
                <a:spcPts val="0"/>
              </a:spcBef>
            </a:pPr>
            <a:endParaRPr lang="en-US" sz="1200" b="0" i="0" u="none" strike="noStrike" cap="none" dirty="0">
              <a:solidFill>
                <a:schemeClr val="dk1"/>
              </a:solidFill>
              <a:effectLst/>
              <a:latin typeface="Arial"/>
              <a:ea typeface="Arial"/>
              <a:cs typeface="Arial"/>
              <a:sym typeface="Arial"/>
            </a:endParaRPr>
          </a:p>
          <a:p>
            <a:pPr marL="0">
              <a:spcBef>
                <a:spcPts val="0"/>
              </a:spcBef>
            </a:pPr>
            <a:r>
              <a:rPr lang="en-US" sz="1200" b="0" i="0" u="none" strike="noStrike" cap="none" dirty="0" smtClean="0">
                <a:solidFill>
                  <a:schemeClr val="dk1"/>
                </a:solidFill>
                <a:effectLst/>
                <a:latin typeface="Arial"/>
                <a:ea typeface="Arial"/>
                <a:cs typeface="Arial"/>
                <a:sym typeface="Arial"/>
              </a:rPr>
              <a:t>2</a:t>
            </a:r>
            <a:r>
              <a:rPr lang="en-US" sz="1200" b="0" i="0" u="none" strike="noStrike" cap="none" dirty="0">
                <a:solidFill>
                  <a:schemeClr val="dk1"/>
                </a:solidFill>
                <a:effectLst/>
                <a:latin typeface="Arial"/>
                <a:ea typeface="Arial"/>
                <a:cs typeface="Arial"/>
                <a:sym typeface="Arial"/>
              </a:rPr>
              <a:t>. Make your meeting rooms more accessible, even the online meetings.</a:t>
            </a:r>
          </a:p>
          <a:p>
            <a:pPr marL="0">
              <a:spcBef>
                <a:spcPts val="0"/>
              </a:spcBef>
            </a:pPr>
            <a:r>
              <a:rPr lang="en-US" sz="1200" b="0" i="0" u="none" strike="noStrike" cap="none" dirty="0">
                <a:solidFill>
                  <a:schemeClr val="dk1"/>
                </a:solidFill>
                <a:effectLst/>
                <a:latin typeface="Arial"/>
                <a:ea typeface="Arial"/>
                <a:cs typeface="Arial"/>
                <a:sym typeface="Arial"/>
              </a:rPr>
              <a:t>A team meeting in a large, open space can be a daunting prospect for the hearing impaired. Although hearing aids</a:t>
            </a:r>
            <a:r>
              <a:rPr lang="en-US" sz="1200" b="0" i="0" u="none" strike="noStrike" cap="none" baseline="0" dirty="0">
                <a:solidFill>
                  <a:schemeClr val="dk1"/>
                </a:solidFill>
                <a:effectLst/>
                <a:latin typeface="Arial"/>
                <a:ea typeface="Arial"/>
                <a:cs typeface="Arial"/>
                <a:sym typeface="Arial"/>
              </a:rPr>
              <a:t> or some sort of amplification may be used and </a:t>
            </a:r>
            <a:r>
              <a:rPr lang="en-US" sz="1200" b="0" i="0" u="none" strike="noStrike" cap="none" dirty="0">
                <a:solidFill>
                  <a:schemeClr val="dk1"/>
                </a:solidFill>
                <a:effectLst/>
                <a:latin typeface="Arial"/>
                <a:ea typeface="Arial"/>
                <a:cs typeface="Arial"/>
                <a:sym typeface="Arial"/>
              </a:rPr>
              <a:t>are far more advanced these days, background noise can make it exceptionally difficult to focus on what is being said. Sound quality can be greatly improved by taking just a few simple steps such as</a:t>
            </a:r>
            <a:r>
              <a:rPr lang="en-US" sz="1200" b="0" i="0" u="none" strike="noStrike" cap="none" dirty="0" smtClean="0">
                <a:solidFill>
                  <a:schemeClr val="dk1"/>
                </a:solidFill>
                <a:effectLst/>
                <a:latin typeface="Arial"/>
                <a:ea typeface="Arial"/>
                <a:cs typeface="Arial"/>
                <a:sym typeface="Arial"/>
              </a:rPr>
              <a:t>:</a:t>
            </a:r>
          </a:p>
          <a:p>
            <a:pPr marL="0">
              <a:spcBef>
                <a:spcPts val="0"/>
              </a:spcBef>
            </a:pPr>
            <a:r>
              <a:rPr lang="en-US" sz="1200" b="0" i="0" u="none" strike="noStrike" cap="none" dirty="0" smtClean="0">
                <a:solidFill>
                  <a:schemeClr val="dk1"/>
                </a:solidFill>
                <a:effectLst/>
                <a:latin typeface="Arial"/>
                <a:ea typeface="Arial"/>
                <a:cs typeface="Arial"/>
                <a:sym typeface="Arial"/>
              </a:rPr>
              <a:t> </a:t>
            </a:r>
            <a:endParaRPr lang="en-US" sz="1200" b="0" i="0" u="none" strike="noStrike" cap="none" dirty="0">
              <a:solidFill>
                <a:schemeClr val="dk1"/>
              </a:solidFill>
              <a:effectLst/>
              <a:latin typeface="Arial"/>
              <a:ea typeface="Arial"/>
              <a:cs typeface="Arial"/>
              <a:sym typeface="Arial"/>
            </a:endParaRPr>
          </a:p>
          <a:p>
            <a:pPr marL="0">
              <a:spcBef>
                <a:spcPts val="0"/>
              </a:spcBef>
            </a:pPr>
            <a:r>
              <a:rPr lang="en-US" sz="1200" b="0" i="0" u="none" strike="noStrike" cap="none" dirty="0" smtClean="0">
                <a:solidFill>
                  <a:schemeClr val="dk1"/>
                </a:solidFill>
                <a:effectLst/>
                <a:latin typeface="Arial"/>
                <a:ea typeface="Arial"/>
                <a:cs typeface="Arial"/>
                <a:sym typeface="Arial"/>
              </a:rPr>
              <a:t>Reduce</a:t>
            </a:r>
            <a:r>
              <a:rPr lang="en-US" sz="1200" b="0" i="0" u="none" strike="noStrike" cap="none" dirty="0">
                <a:solidFill>
                  <a:schemeClr val="dk1"/>
                </a:solidFill>
                <a:effectLst/>
                <a:latin typeface="Arial"/>
                <a:ea typeface="Arial"/>
                <a:cs typeface="Arial"/>
                <a:sym typeface="Arial"/>
              </a:rPr>
              <a:t> the chatter, minimize multiple speakers</a:t>
            </a:r>
          </a:p>
          <a:p>
            <a:pPr marL="0">
              <a:spcBef>
                <a:spcPts val="0"/>
              </a:spcBef>
            </a:pPr>
            <a:r>
              <a:rPr lang="en-US" sz="1200" b="0" i="0" u="none" strike="noStrike" cap="none" dirty="0" smtClean="0">
                <a:solidFill>
                  <a:schemeClr val="dk1"/>
                </a:solidFill>
                <a:effectLst/>
                <a:latin typeface="Arial"/>
                <a:ea typeface="Arial"/>
                <a:cs typeface="Arial"/>
                <a:sym typeface="Arial"/>
              </a:rPr>
              <a:t>Improve </a:t>
            </a:r>
            <a:r>
              <a:rPr lang="en-US" sz="1200" b="0" i="0" u="none" strike="noStrike" cap="none" dirty="0">
                <a:solidFill>
                  <a:schemeClr val="dk1"/>
                </a:solidFill>
                <a:effectLst/>
                <a:latin typeface="Arial"/>
                <a:ea typeface="Arial"/>
                <a:cs typeface="Arial"/>
                <a:sym typeface="Arial"/>
              </a:rPr>
              <a:t>the acoustics with soft furnishings</a:t>
            </a:r>
          </a:p>
          <a:p>
            <a:pPr marL="0">
              <a:spcBef>
                <a:spcPts val="0"/>
              </a:spcBef>
            </a:pPr>
            <a:r>
              <a:rPr lang="en-US" sz="1200" b="0" i="0" u="none" strike="noStrike" cap="none" dirty="0" smtClean="0">
                <a:solidFill>
                  <a:schemeClr val="dk1"/>
                </a:solidFill>
                <a:effectLst/>
                <a:latin typeface="Arial"/>
                <a:ea typeface="Arial"/>
                <a:cs typeface="Arial"/>
                <a:sym typeface="Arial"/>
              </a:rPr>
              <a:t>Utilize</a:t>
            </a:r>
            <a:r>
              <a:rPr lang="en-US" sz="1200" b="0" i="0" u="none" strike="noStrike" cap="none" baseline="0" dirty="0" smtClean="0">
                <a:solidFill>
                  <a:schemeClr val="dk1"/>
                </a:solidFill>
                <a:effectLst/>
                <a:latin typeface="Arial"/>
                <a:ea typeface="Arial"/>
                <a:cs typeface="Arial"/>
                <a:sym typeface="Arial"/>
              </a:rPr>
              <a:t> </a:t>
            </a:r>
            <a:r>
              <a:rPr lang="en-US" sz="1200" b="0" i="0" u="none" strike="noStrike" cap="none" baseline="0" dirty="0">
                <a:solidFill>
                  <a:schemeClr val="dk1"/>
                </a:solidFill>
                <a:effectLst/>
                <a:latin typeface="Arial"/>
                <a:ea typeface="Arial"/>
                <a:cs typeface="Arial"/>
                <a:sym typeface="Arial"/>
              </a:rPr>
              <a:t>conference room furnishes such as round tables, rectangular tables for ease with lines of sights with speakers. </a:t>
            </a:r>
            <a:endParaRPr lang="en-US" sz="1200" b="0" i="0" u="none" strike="noStrike" cap="none" baseline="0" dirty="0" smtClean="0">
              <a:solidFill>
                <a:schemeClr val="dk1"/>
              </a:solidFill>
              <a:effectLst/>
              <a:latin typeface="Arial"/>
              <a:ea typeface="Arial"/>
              <a:cs typeface="Arial"/>
              <a:sym typeface="Arial"/>
            </a:endParaRPr>
          </a:p>
          <a:p>
            <a:pPr marL="0">
              <a:spcBef>
                <a:spcPts val="0"/>
              </a:spcBef>
            </a:pPr>
            <a:endParaRPr lang="en-US" sz="1200" b="0" i="0" u="none" strike="noStrike" cap="none" baseline="0" dirty="0">
              <a:solidFill>
                <a:schemeClr val="dk1"/>
              </a:solidFill>
              <a:effectLst/>
              <a:latin typeface="Arial"/>
              <a:ea typeface="Arial"/>
              <a:cs typeface="Arial"/>
              <a:sym typeface="Arial"/>
            </a:endParaRPr>
          </a:p>
          <a:p>
            <a:pPr marL="0" lvl="0" indent="0" rtl="0">
              <a:spcBef>
                <a:spcPts val="0"/>
              </a:spcBef>
              <a:spcAft>
                <a:spcPts val="0"/>
              </a:spcAft>
              <a:buClr>
                <a:schemeClr val="dk1"/>
              </a:buClr>
              <a:buFont typeface="Arial"/>
              <a:buNone/>
            </a:pPr>
            <a:r>
              <a:rPr lang="en-US" b="1" dirty="0" smtClean="0"/>
              <a:t>Lastly</a:t>
            </a:r>
            <a:r>
              <a:rPr lang="en-US" b="1" dirty="0"/>
              <a:t>, Technology Works! </a:t>
            </a:r>
          </a:p>
          <a:p>
            <a:pPr marL="0" lvl="0" indent="0" rtl="0">
              <a:spcBef>
                <a:spcPts val="0"/>
              </a:spcBef>
              <a:spcAft>
                <a:spcPts val="0"/>
              </a:spcAft>
              <a:buClr>
                <a:schemeClr val="dk1"/>
              </a:buClr>
              <a:buFont typeface="Arial"/>
              <a:buNone/>
            </a:pPr>
            <a:r>
              <a:rPr lang="en-US" dirty="0"/>
              <a:t>In many cases, at a minimum, the technologies currently in use everyday can be communication tools. The picture on this slide shows many of these tools. We are talking about computers, instant messaging, email, video calling capabilities. Disabilities can be very individualized so individual needs vary and these technologies may meet some of those needs. </a:t>
            </a:r>
            <a:r>
              <a:rPr lang="en-US" sz="1200" b="0" i="0" u="none" strike="noStrike" cap="none" dirty="0">
                <a:solidFill>
                  <a:schemeClr val="dk1"/>
                </a:solidFill>
                <a:effectLst/>
                <a:latin typeface="Arial"/>
                <a:ea typeface="Arial"/>
                <a:cs typeface="Arial"/>
                <a:sym typeface="Arial"/>
              </a:rPr>
              <a:t>Technology has transformed the way we work. The Internet and mobile phones have meant that it’s never been so easy to communicate with colleagues and transfer </a:t>
            </a:r>
            <a:r>
              <a:rPr lang="en-US" sz="1200" b="0" i="0" u="none" strike="noStrike" cap="none" dirty="0" smtClean="0">
                <a:solidFill>
                  <a:schemeClr val="dk1"/>
                </a:solidFill>
                <a:effectLst/>
                <a:latin typeface="Arial"/>
                <a:ea typeface="Arial"/>
                <a:cs typeface="Arial"/>
                <a:sym typeface="Arial"/>
              </a:rPr>
              <a:t>data. Although </a:t>
            </a:r>
            <a:r>
              <a:rPr lang="en-US" sz="1200" b="0" i="0" u="none" strike="noStrike" cap="none" dirty="0">
                <a:solidFill>
                  <a:schemeClr val="dk1"/>
                </a:solidFill>
                <a:effectLst/>
                <a:latin typeface="Arial"/>
                <a:ea typeface="Arial"/>
                <a:cs typeface="Arial"/>
                <a:sym typeface="Arial"/>
              </a:rPr>
              <a:t>there are programs available that can make a real difference in supporting those with hearing loss, you can also make the most of your existing technology and equipment</a:t>
            </a:r>
            <a:r>
              <a:rPr lang="en-US" sz="1200" b="0" i="0" u="none" strike="noStrike" cap="none" dirty="0" smtClean="0">
                <a:solidFill>
                  <a:schemeClr val="dk1"/>
                </a:solidFill>
                <a:effectLst/>
                <a:latin typeface="Arial"/>
                <a:ea typeface="Arial"/>
                <a:cs typeface="Arial"/>
                <a:sym typeface="Arial"/>
              </a:rPr>
              <a:t>:</a:t>
            </a:r>
            <a:endParaRPr lang="en-US" sz="1200" b="0" i="0" u="none" strike="noStrike" cap="none" dirty="0">
              <a:solidFill>
                <a:schemeClr val="dk1"/>
              </a:solidFill>
              <a:effectLst/>
              <a:latin typeface="Arial"/>
              <a:ea typeface="Arial"/>
              <a:cs typeface="Arial"/>
              <a:sym typeface="Arial"/>
            </a:endParaRPr>
          </a:p>
          <a:p>
            <a:pPr marL="0">
              <a:spcBef>
                <a:spcPts val="0"/>
              </a:spcBef>
            </a:pPr>
            <a:endParaRPr lang="en-US" sz="1200" b="0" i="0" u="none" strike="noStrike" cap="none" dirty="0" smtClean="0">
              <a:solidFill>
                <a:schemeClr val="dk1"/>
              </a:solidFill>
              <a:effectLst/>
              <a:latin typeface="Arial"/>
              <a:ea typeface="Arial"/>
              <a:cs typeface="Arial"/>
              <a:sym typeface="Arial"/>
            </a:endParaRPr>
          </a:p>
          <a:p>
            <a:pPr marL="0">
              <a:spcBef>
                <a:spcPts val="0"/>
              </a:spcBef>
            </a:pPr>
            <a:r>
              <a:rPr lang="en-US" sz="1200" b="0" i="0" u="none" strike="noStrike" cap="none" dirty="0" smtClean="0">
                <a:solidFill>
                  <a:schemeClr val="dk1"/>
                </a:solidFill>
                <a:effectLst/>
                <a:latin typeface="Arial"/>
                <a:ea typeface="Arial"/>
                <a:cs typeface="Arial"/>
                <a:sym typeface="Arial"/>
              </a:rPr>
              <a:t>Use </a:t>
            </a:r>
            <a:r>
              <a:rPr lang="en-US" sz="1200" b="0" i="0" u="none" strike="noStrike" cap="none" dirty="0">
                <a:solidFill>
                  <a:schemeClr val="dk1"/>
                </a:solidFill>
                <a:effectLst/>
                <a:latin typeface="Arial"/>
                <a:ea typeface="Arial"/>
                <a:cs typeface="Arial"/>
                <a:sym typeface="Arial"/>
              </a:rPr>
              <a:t>built-in, amplified sound alerts found in PCs</a:t>
            </a:r>
            <a:r>
              <a:rPr lang="en-US" sz="1200" b="0" i="0" u="none" strike="noStrike" cap="none" dirty="0" smtClean="0">
                <a:solidFill>
                  <a:schemeClr val="dk1"/>
                </a:solidFill>
                <a:effectLst/>
                <a:latin typeface="Arial"/>
                <a:ea typeface="Arial"/>
                <a:cs typeface="Arial"/>
                <a:sym typeface="Arial"/>
              </a:rPr>
              <a:t>.</a:t>
            </a:r>
          </a:p>
          <a:p>
            <a:pPr marL="0">
              <a:spcBef>
                <a:spcPts val="0"/>
              </a:spcBef>
            </a:pPr>
            <a:r>
              <a:rPr lang="en-US" sz="1200" b="0" i="0" u="none" strike="noStrike" cap="none" dirty="0" smtClean="0">
                <a:solidFill>
                  <a:schemeClr val="dk1"/>
                </a:solidFill>
                <a:effectLst/>
                <a:latin typeface="Arial"/>
                <a:ea typeface="Arial"/>
                <a:cs typeface="Arial"/>
                <a:sym typeface="Arial"/>
              </a:rPr>
              <a:t>Flashing </a:t>
            </a:r>
            <a:r>
              <a:rPr lang="en-US" sz="1200" b="0" i="0" u="none" strike="noStrike" cap="none" dirty="0">
                <a:solidFill>
                  <a:schemeClr val="dk1"/>
                </a:solidFill>
                <a:effectLst/>
                <a:latin typeface="Arial"/>
                <a:ea typeface="Arial"/>
                <a:cs typeface="Arial"/>
                <a:sym typeface="Arial"/>
              </a:rPr>
              <a:t>screen alerts on mobile phones can notify users of any incoming calls.</a:t>
            </a:r>
          </a:p>
          <a:p>
            <a:pPr marL="0">
              <a:spcBef>
                <a:spcPts val="0"/>
              </a:spcBef>
            </a:pPr>
            <a:r>
              <a:rPr lang="en-US" sz="1200" b="0" i="0" u="none" strike="noStrike" cap="none" dirty="0">
                <a:solidFill>
                  <a:schemeClr val="dk1"/>
                </a:solidFill>
                <a:effectLst/>
                <a:latin typeface="Arial"/>
                <a:ea typeface="Arial"/>
                <a:cs typeface="Arial"/>
                <a:sym typeface="Arial"/>
              </a:rPr>
              <a:t>Bluetooth can stream sound directly to hearing aids.</a:t>
            </a:r>
          </a:p>
          <a:p>
            <a:pPr marL="0">
              <a:spcBef>
                <a:spcPts val="0"/>
              </a:spcBef>
            </a:pPr>
            <a:r>
              <a:rPr lang="en-US" sz="1200" b="0" i="0" u="none" strike="noStrike" cap="none" dirty="0">
                <a:solidFill>
                  <a:schemeClr val="dk1"/>
                </a:solidFill>
                <a:effectLst/>
                <a:latin typeface="Arial"/>
                <a:ea typeface="Arial"/>
                <a:cs typeface="Arial"/>
                <a:sym typeface="Arial"/>
              </a:rPr>
              <a:t>Create videos with captions included.</a:t>
            </a:r>
          </a:p>
          <a:p>
            <a:pPr marL="0">
              <a:spcBef>
                <a:spcPts val="0"/>
              </a:spcBef>
            </a:pPr>
            <a:r>
              <a:rPr lang="en-US" sz="1200" b="0" i="0" u="none" strike="noStrike" cap="none" dirty="0">
                <a:solidFill>
                  <a:schemeClr val="dk1"/>
                </a:solidFill>
                <a:effectLst/>
                <a:latin typeface="Arial"/>
                <a:ea typeface="Arial"/>
                <a:cs typeface="Arial"/>
                <a:sym typeface="Arial"/>
              </a:rPr>
              <a:t>Video calls are helpful for lip-reading.</a:t>
            </a:r>
          </a:p>
          <a:p>
            <a:pPr marL="0">
              <a:spcBef>
                <a:spcPts val="0"/>
              </a:spcBef>
            </a:pPr>
            <a:r>
              <a:rPr lang="en-US" sz="1200" b="0" i="0" u="none" strike="noStrike" cap="none" dirty="0">
                <a:solidFill>
                  <a:schemeClr val="dk1"/>
                </a:solidFill>
                <a:effectLst/>
                <a:latin typeface="Arial"/>
                <a:ea typeface="Arial"/>
                <a:cs typeface="Arial"/>
                <a:sym typeface="Arial"/>
              </a:rPr>
              <a:t>Voice recognition speech-to-text software.</a:t>
            </a:r>
          </a:p>
          <a:p>
            <a:pPr marL="0">
              <a:spcBef>
                <a:spcPts val="0"/>
              </a:spcBef>
            </a:pPr>
            <a:r>
              <a:rPr lang="en-US" sz="1200" b="0" i="0" u="none" strike="noStrike" cap="none" dirty="0">
                <a:solidFill>
                  <a:schemeClr val="dk1"/>
                </a:solidFill>
                <a:effectLst/>
                <a:latin typeface="Arial"/>
                <a:ea typeface="Arial"/>
                <a:cs typeface="Arial"/>
                <a:sym typeface="Arial"/>
              </a:rPr>
              <a:t>Powerpoint presentations, texts and emails aid communication.</a:t>
            </a:r>
          </a:p>
          <a:p>
            <a:pPr marL="0">
              <a:spcBef>
                <a:spcPts val="0"/>
              </a:spcBef>
            </a:pPr>
            <a:r>
              <a:rPr lang="en-US" sz="1200" b="0" i="0" u="none" strike="noStrike" cap="none" dirty="0">
                <a:solidFill>
                  <a:schemeClr val="dk1"/>
                </a:solidFill>
                <a:effectLst/>
                <a:latin typeface="Arial"/>
                <a:ea typeface="Arial"/>
                <a:cs typeface="Arial"/>
                <a:sym typeface="Arial"/>
              </a:rPr>
              <a:t>Use</a:t>
            </a:r>
            <a:r>
              <a:rPr lang="en-US" sz="1200" b="0" i="0" u="none" strike="noStrike" cap="none" baseline="0" dirty="0">
                <a:solidFill>
                  <a:schemeClr val="dk1"/>
                </a:solidFill>
                <a:effectLst/>
                <a:latin typeface="Arial"/>
                <a:ea typeface="Arial"/>
                <a:cs typeface="Arial"/>
                <a:sym typeface="Arial"/>
              </a:rPr>
              <a:t> sign language interpreters, if needed. </a:t>
            </a:r>
          </a:p>
          <a:p>
            <a:pPr marL="0">
              <a:spcBef>
                <a:spcPts val="0"/>
              </a:spcBef>
            </a:pPr>
            <a:r>
              <a:rPr lang="en-US" sz="1200" b="0" i="0" u="none" strike="noStrike" cap="none" baseline="0" dirty="0">
                <a:solidFill>
                  <a:schemeClr val="dk1"/>
                </a:solidFill>
                <a:effectLst/>
                <a:latin typeface="Arial"/>
                <a:ea typeface="Arial"/>
                <a:cs typeface="Arial"/>
                <a:sym typeface="Arial"/>
              </a:rPr>
              <a:t>Use realtime captioning, if needed. </a:t>
            </a:r>
          </a:p>
          <a:p>
            <a:pPr marL="0">
              <a:spcBef>
                <a:spcPts val="0"/>
              </a:spcBef>
            </a:pPr>
            <a:r>
              <a:rPr lang="en-US" sz="1200" b="0" i="0" u="none" strike="noStrike" cap="none" baseline="0" dirty="0">
                <a:solidFill>
                  <a:schemeClr val="dk1"/>
                </a:solidFill>
                <a:effectLst/>
                <a:latin typeface="Arial"/>
                <a:ea typeface="Arial"/>
                <a:cs typeface="Arial"/>
                <a:sym typeface="Arial"/>
              </a:rPr>
              <a:t>Instant messaging</a:t>
            </a:r>
          </a:p>
          <a:p>
            <a:pPr marL="0">
              <a:spcBef>
                <a:spcPts val="0"/>
              </a:spcBef>
            </a:pPr>
            <a:endParaRPr lang="en-US" sz="1200" b="0" i="0" u="none" strike="noStrike" cap="none" baseline="0" dirty="0" smtClean="0">
              <a:solidFill>
                <a:schemeClr val="dk1"/>
              </a:solidFill>
              <a:effectLst/>
              <a:latin typeface="Arial"/>
              <a:ea typeface="Arial"/>
              <a:cs typeface="Arial"/>
              <a:sym typeface="Arial"/>
            </a:endParaRPr>
          </a:p>
          <a:p>
            <a:pPr marL="0">
              <a:spcBef>
                <a:spcPts val="0"/>
              </a:spcBef>
            </a:pPr>
            <a:r>
              <a:rPr lang="en-US" sz="1200" b="0" i="0" u="none" strike="noStrike" cap="none" baseline="0" dirty="0" smtClean="0">
                <a:solidFill>
                  <a:schemeClr val="dk1"/>
                </a:solidFill>
                <a:effectLst/>
                <a:latin typeface="Arial"/>
                <a:ea typeface="Arial"/>
                <a:cs typeface="Arial"/>
                <a:sym typeface="Arial"/>
              </a:rPr>
              <a:t>Other </a:t>
            </a:r>
            <a:r>
              <a:rPr lang="en-US" sz="1200" b="0" i="0" u="none" strike="noStrike" cap="none" baseline="0" dirty="0">
                <a:solidFill>
                  <a:schemeClr val="dk1"/>
                </a:solidFill>
                <a:effectLst/>
                <a:latin typeface="Arial"/>
                <a:ea typeface="Arial"/>
                <a:cs typeface="Arial"/>
                <a:sym typeface="Arial"/>
              </a:rPr>
              <a:t>solutions include: </a:t>
            </a:r>
          </a:p>
          <a:p>
            <a:pPr marL="0">
              <a:spcBef>
                <a:spcPts val="0"/>
              </a:spcBef>
            </a:pPr>
            <a:r>
              <a:rPr lang="en-US" sz="1200" b="0" i="0" u="none" strike="noStrike" cap="none" baseline="0" dirty="0">
                <a:solidFill>
                  <a:schemeClr val="dk1"/>
                </a:solidFill>
                <a:effectLst/>
                <a:latin typeface="Arial"/>
                <a:ea typeface="Arial"/>
                <a:cs typeface="Arial"/>
                <a:sym typeface="Arial"/>
              </a:rPr>
              <a:t>Volume controllers for phone</a:t>
            </a:r>
          </a:p>
          <a:p>
            <a:pPr marL="0">
              <a:spcBef>
                <a:spcPts val="0"/>
              </a:spcBef>
            </a:pPr>
            <a:r>
              <a:rPr lang="en-US" sz="1200" b="0" i="0" u="none" strike="noStrike" cap="none" baseline="0" dirty="0">
                <a:solidFill>
                  <a:schemeClr val="dk1"/>
                </a:solidFill>
                <a:effectLst/>
                <a:latin typeface="Arial"/>
                <a:ea typeface="Arial"/>
                <a:cs typeface="Arial"/>
                <a:sym typeface="Arial"/>
              </a:rPr>
              <a:t>Bluetooth capabilities for phone, computer, listening devices</a:t>
            </a:r>
          </a:p>
          <a:p>
            <a:pPr marL="0">
              <a:spcBef>
                <a:spcPts val="0"/>
              </a:spcBef>
            </a:pPr>
            <a:r>
              <a:rPr lang="en-US" sz="1200" b="0" i="0" u="none" strike="noStrike" cap="none" baseline="0" dirty="0">
                <a:solidFill>
                  <a:schemeClr val="dk1"/>
                </a:solidFill>
                <a:effectLst/>
                <a:latin typeface="Arial"/>
                <a:ea typeface="Arial"/>
                <a:cs typeface="Arial"/>
                <a:sym typeface="Arial"/>
              </a:rPr>
              <a:t>Bluetooth microphones</a:t>
            </a:r>
          </a:p>
          <a:p>
            <a:pPr marL="0">
              <a:spcBef>
                <a:spcPts val="0"/>
              </a:spcBef>
            </a:pPr>
            <a:r>
              <a:rPr lang="en-US" sz="1200" b="0" i="0" u="none" strike="noStrike" cap="none" baseline="0" dirty="0">
                <a:solidFill>
                  <a:schemeClr val="dk1"/>
                </a:solidFill>
                <a:effectLst/>
                <a:latin typeface="Arial"/>
                <a:ea typeface="Arial"/>
                <a:cs typeface="Arial"/>
                <a:sym typeface="Arial"/>
              </a:rPr>
              <a:t>Video relay software on computers</a:t>
            </a:r>
          </a:p>
          <a:p>
            <a:pPr marL="0">
              <a:spcBef>
                <a:spcPts val="0"/>
              </a:spcBef>
            </a:pPr>
            <a:r>
              <a:rPr lang="en-US" sz="1200" b="0" i="0" u="none" strike="noStrike" cap="none" baseline="0" dirty="0">
                <a:solidFill>
                  <a:schemeClr val="dk1"/>
                </a:solidFill>
                <a:effectLst/>
                <a:latin typeface="Arial"/>
                <a:ea typeface="Arial"/>
                <a:cs typeface="Arial"/>
                <a:sym typeface="Arial"/>
              </a:rPr>
              <a:t>Dual monitor set up for ease of use of captioning or remote sign language</a:t>
            </a:r>
          </a:p>
          <a:p>
            <a:pPr marL="0">
              <a:spcBef>
                <a:spcPts val="0"/>
              </a:spcBef>
            </a:pPr>
            <a:endParaRPr lang="en-US" sz="1200" b="0" i="0" u="none" strike="noStrike" cap="none" baseline="0" dirty="0" smtClean="0">
              <a:solidFill>
                <a:schemeClr val="dk1"/>
              </a:solidFill>
              <a:effectLst/>
              <a:latin typeface="Arial"/>
              <a:ea typeface="Arial"/>
              <a:cs typeface="Arial"/>
              <a:sym typeface="Arial"/>
            </a:endParaRPr>
          </a:p>
          <a:p>
            <a:pPr marL="0">
              <a:spcBef>
                <a:spcPts val="0"/>
              </a:spcBef>
            </a:pPr>
            <a:r>
              <a:rPr lang="en-US" sz="1200" b="0" i="0" u="none" strike="noStrike" cap="none" baseline="0" dirty="0" smtClean="0">
                <a:solidFill>
                  <a:schemeClr val="dk1"/>
                </a:solidFill>
                <a:effectLst/>
                <a:latin typeface="Arial"/>
                <a:ea typeface="Arial"/>
                <a:cs typeface="Arial"/>
                <a:sym typeface="Arial"/>
              </a:rPr>
              <a:t>Some </a:t>
            </a:r>
            <a:r>
              <a:rPr lang="en-US" sz="1200" b="0" i="0" u="none" strike="noStrike" cap="none" baseline="0" dirty="0">
                <a:solidFill>
                  <a:schemeClr val="dk1"/>
                </a:solidFill>
                <a:effectLst/>
                <a:latin typeface="Arial"/>
                <a:ea typeface="Arial"/>
                <a:cs typeface="Arial"/>
                <a:sym typeface="Arial"/>
              </a:rPr>
              <a:t>of these clearly are at times low tech, low cost. Some may be part of standard office equipment that may be most beneficial. It is just important to remember that it is good business to invest in employees. </a:t>
            </a:r>
            <a:endParaRPr lang="en-US" sz="1200" b="0" i="0" u="none" strike="noStrike" cap="none" dirty="0">
              <a:solidFill>
                <a:schemeClr val="dk1"/>
              </a:solidFill>
              <a:latin typeface="Arial"/>
              <a:ea typeface="Arial"/>
              <a:cs typeface="Arial"/>
              <a:sym typeface="Arial"/>
            </a:endParaRPr>
          </a:p>
          <a:p>
            <a:pPr marL="0" lvl="0" indent="0" rtl="0">
              <a:spcBef>
                <a:spcPts val="0"/>
              </a:spcBef>
              <a:spcAft>
                <a:spcPts val="0"/>
              </a:spcAft>
              <a:buClr>
                <a:schemeClr val="dk1"/>
              </a:buClr>
              <a:buFont typeface="Arial"/>
              <a:buNone/>
            </a:pPr>
            <a:endParaRPr dirty="0"/>
          </a:p>
        </p:txBody>
      </p:sp>
      <p:sp>
        <p:nvSpPr>
          <p:cNvPr id="345" name="Shape 345"/>
          <p:cNvSpPr txBox="1">
            <a:spLocks noGrp="1"/>
          </p:cNvSpPr>
          <p:nvPr>
            <p:ph type="sldNum" idx="12"/>
          </p:nvPr>
        </p:nvSpPr>
        <p:spPr>
          <a:xfrm>
            <a:off x="6022876" y="8686800"/>
            <a:ext cx="835124"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Arial"/>
                <a:ea typeface="Arial"/>
                <a:cs typeface="Arial"/>
                <a:sym typeface="Arial"/>
              </a:rPr>
              <a:t>15</a:t>
            </a:fld>
            <a:endParaRPr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95658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Shape 344"/>
          <p:cNvSpPr txBox="1">
            <a:spLocks noGrp="1"/>
          </p:cNvSpPr>
          <p:nvPr>
            <p:ph type="body" idx="1"/>
          </p:nvPr>
        </p:nvSpPr>
        <p:spPr>
          <a:xfrm>
            <a:off x="1124744" y="4343400"/>
            <a:ext cx="4608512" cy="4114800"/>
          </a:xfrm>
          <a:prstGeom prst="rect">
            <a:avLst/>
          </a:prstGeom>
          <a:noFill/>
          <a:ln>
            <a:noFill/>
          </a:ln>
        </p:spPr>
        <p:txBody>
          <a:bodyPr spcFirstLastPara="1" wrap="square" lIns="91425" tIns="45700" rIns="91425" bIns="45700" anchor="t" anchorCtr="0">
            <a:noAutofit/>
          </a:bodyPr>
          <a:lstStyle/>
          <a:p>
            <a:pPr marL="0" lvl="0" indent="0">
              <a:lnSpc>
                <a:spcPct val="118750"/>
              </a:lnSpc>
            </a:pPr>
            <a:r>
              <a:rPr lang="en-US" sz="1200" b="0" dirty="0" smtClean="0"/>
              <a:t>Communication Access at Work…The Employee—a</a:t>
            </a:r>
            <a:r>
              <a:rPr lang="en-US" sz="1200" b="0" baseline="0" dirty="0" smtClean="0"/>
              <a:t> Personal Story</a:t>
            </a:r>
            <a:endParaRPr lang="en-US" sz="1200" b="0" dirty="0" smtClean="0"/>
          </a:p>
          <a:p>
            <a:pPr marL="0" lvl="0" indent="0">
              <a:lnSpc>
                <a:spcPct val="118750"/>
              </a:lnSpc>
            </a:pPr>
            <a:endParaRPr lang="en-US" sz="1200" b="0" dirty="0" smtClean="0"/>
          </a:p>
          <a:p>
            <a:pPr marL="0" lvl="0" indent="0">
              <a:lnSpc>
                <a:spcPct val="118750"/>
              </a:lnSpc>
            </a:pPr>
            <a:r>
              <a:rPr lang="en-US" sz="1200" b="0" dirty="0" smtClean="0"/>
              <a:t>Now </a:t>
            </a:r>
            <a:r>
              <a:rPr lang="en-US" sz="1200" b="0" dirty="0"/>
              <a:t>I</a:t>
            </a:r>
            <a:r>
              <a:rPr lang="en-US" sz="1200" b="0" baseline="0" dirty="0"/>
              <a:t> would like to share a little bit about myself and how some of what was mentioned has helped me tremendously at my job. </a:t>
            </a:r>
          </a:p>
          <a:p>
            <a:pPr marL="0" lvl="0" indent="0">
              <a:lnSpc>
                <a:spcPct val="118750"/>
              </a:lnSpc>
            </a:pPr>
            <a:endParaRPr lang="en-US" sz="1200" b="1" dirty="0" smtClean="0"/>
          </a:p>
          <a:p>
            <a:pPr marL="0" lvl="0" indent="0">
              <a:lnSpc>
                <a:spcPct val="118750"/>
              </a:lnSpc>
            </a:pPr>
            <a:r>
              <a:rPr lang="en-US" sz="1200" b="1" dirty="0" smtClean="0"/>
              <a:t>Self </a:t>
            </a:r>
            <a:r>
              <a:rPr lang="en-US" sz="1200" b="1" dirty="0"/>
              <a:t>Advocacy</a:t>
            </a:r>
          </a:p>
          <a:p>
            <a:pPr marL="0" lvl="0" indent="0">
              <a:lnSpc>
                <a:spcPct val="118750"/>
              </a:lnSpc>
            </a:pPr>
            <a:r>
              <a:rPr lang="en-US" sz="1200" b="0" dirty="0"/>
              <a:t>I started with</a:t>
            </a:r>
            <a:r>
              <a:rPr lang="en-US" sz="1200" b="0" baseline="0" dirty="0"/>
              <a:t> my current employer at a time when companies were slowly using more technologies, more digital media in order to serve customers. I’ve always prided myself in keeping up to date on the latest of services and technologies that when I started, I requested a voice carry over phone which was similar to the captioned phone but it was used with a relay service operator. As I began to participate more in meetings, I went to HR and shared information related to oral interpreters since I prefer to </a:t>
            </a:r>
            <a:r>
              <a:rPr lang="en-US" sz="1200" b="0" baseline="0" dirty="0" smtClean="0"/>
              <a:t>lip-read </a:t>
            </a:r>
            <a:r>
              <a:rPr lang="en-US" sz="1200" b="0" baseline="0" dirty="0"/>
              <a:t>and also information about captioning. The agreement was I would notify HR when there was a meeting and get approval to schedule the services as needed. </a:t>
            </a:r>
            <a:endParaRPr lang="en-US" sz="1200" b="1" dirty="0"/>
          </a:p>
          <a:p>
            <a:pPr marL="0" lvl="0" indent="0">
              <a:lnSpc>
                <a:spcPct val="118750"/>
              </a:lnSpc>
            </a:pPr>
            <a:endParaRPr lang="en-US" sz="1200" b="1" dirty="0" smtClean="0"/>
          </a:p>
          <a:p>
            <a:pPr marL="0" lvl="0" indent="0">
              <a:lnSpc>
                <a:spcPct val="118750"/>
              </a:lnSpc>
            </a:pPr>
            <a:r>
              <a:rPr lang="en-US" sz="1200" b="1" dirty="0" smtClean="0"/>
              <a:t>Growth </a:t>
            </a:r>
            <a:r>
              <a:rPr lang="en-US" sz="1200" b="1" dirty="0"/>
              <a:t>through the years</a:t>
            </a:r>
          </a:p>
          <a:p>
            <a:pPr marL="0" marR="0" lvl="0" indent="0" algn="l" defTabSz="914400" rtl="0" eaLnBrk="1" fontAlgn="auto" latinLnBrk="0" hangingPunct="1">
              <a:lnSpc>
                <a:spcPct val="118750"/>
              </a:lnSpc>
              <a:spcBef>
                <a:spcPts val="0"/>
              </a:spcBef>
              <a:spcAft>
                <a:spcPts val="0"/>
              </a:spcAft>
              <a:buClr>
                <a:srgbClr val="000000"/>
              </a:buClr>
              <a:buSzPts val="1400"/>
              <a:buFont typeface="Arial"/>
              <a:buNone/>
              <a:tabLst/>
              <a:defRPr/>
            </a:pPr>
            <a:r>
              <a:rPr lang="en-US" sz="1200" b="0" baseline="0" dirty="0"/>
              <a:t>As I went through the years with my employer, each and every time I was promoted or moved up in different positions, I found myself seeking out more ways to do my job most effectively. When I started, we had email, but nothing else. I relied heavily on email and then soon, instant messaging was added which made it even better for me to communicate with others. My meetings and trainings still were accommodated with the use of interpreters or real time captioning. Now, I do have a work phone and use remote captioning for a majority of my meetings. What’s pretty amazing now is I can talk on the phone and using my computer or </a:t>
            </a:r>
            <a:r>
              <a:rPr lang="en-US" sz="1200" b="0" baseline="0" dirty="0" smtClean="0"/>
              <a:t>iPad</a:t>
            </a:r>
            <a:r>
              <a:rPr lang="en-US" sz="1200" b="0" baseline="0" dirty="0"/>
              <a:t>, I can read the captions. </a:t>
            </a:r>
            <a:endParaRPr lang="en-US" sz="1200" b="1" dirty="0"/>
          </a:p>
          <a:p>
            <a:pPr marL="0" lvl="0" indent="0">
              <a:lnSpc>
                <a:spcPct val="118750"/>
              </a:lnSpc>
            </a:pPr>
            <a:endParaRPr lang="en-US" sz="1200" b="1" dirty="0" smtClean="0"/>
          </a:p>
          <a:p>
            <a:pPr marL="0" lvl="0" indent="0">
              <a:lnSpc>
                <a:spcPct val="118750"/>
              </a:lnSpc>
            </a:pPr>
            <a:r>
              <a:rPr lang="en-US" sz="1200" b="1" dirty="0" smtClean="0"/>
              <a:t>Challenges</a:t>
            </a:r>
            <a:endParaRPr lang="en-US" sz="1200" b="1" dirty="0"/>
          </a:p>
          <a:p>
            <a:pPr marL="0" lvl="0" indent="0">
              <a:lnSpc>
                <a:spcPct val="118750"/>
              </a:lnSpc>
            </a:pPr>
            <a:r>
              <a:rPr lang="en-US" sz="1200" b="0" dirty="0"/>
              <a:t>One of my biggest challenges</a:t>
            </a:r>
            <a:r>
              <a:rPr lang="en-US" sz="1200" b="0" baseline="0" dirty="0"/>
              <a:t> in the beginning was simply educating my coworkers about how they can reach me and the others were seemingly small challenges such as technology hiccups with CART or captioning online and ensuring my coworkers and customers understood how it worked, and how my cochlear implant helps me hear, but it’s still not perfect. </a:t>
            </a:r>
            <a:endParaRPr lang="en-US" sz="1200" b="1" dirty="0"/>
          </a:p>
          <a:p>
            <a:pPr marL="0" lvl="0" indent="0">
              <a:lnSpc>
                <a:spcPct val="118750"/>
              </a:lnSpc>
            </a:pPr>
            <a:endParaRPr lang="en-US" sz="1200" b="1" dirty="0" smtClean="0"/>
          </a:p>
          <a:p>
            <a:pPr marL="0" lvl="0" indent="0">
              <a:lnSpc>
                <a:spcPct val="118750"/>
              </a:lnSpc>
            </a:pPr>
            <a:r>
              <a:rPr lang="en-US" sz="1200" b="1" dirty="0" smtClean="0"/>
              <a:t>Beneficial </a:t>
            </a:r>
            <a:r>
              <a:rPr lang="en-US" sz="1200" b="1" dirty="0"/>
              <a:t>Technologies for the Workplace</a:t>
            </a:r>
          </a:p>
          <a:p>
            <a:pPr marL="0" lvl="0" indent="0">
              <a:lnSpc>
                <a:spcPct val="118750"/>
              </a:lnSpc>
            </a:pPr>
            <a:r>
              <a:rPr lang="en-US" sz="1200" b="0" dirty="0"/>
              <a:t>In terms of beneficial</a:t>
            </a:r>
            <a:r>
              <a:rPr lang="en-US" sz="1200" b="0" baseline="0" dirty="0"/>
              <a:t> technologies, as I mentioned earlier not all technologies help me.  The picture shown here is my typical day with meetings. On the left is a screen with the captions displayed and on the right is the webex display showing the material being discussed on the phone. I use Google Hangouts, video calling with coworkers and customers, captioning for customer calls and trainings, text messaging on the phone, email of course. </a:t>
            </a:r>
            <a:endParaRPr lang="en-US" sz="1200" b="0" dirty="0"/>
          </a:p>
        </p:txBody>
      </p:sp>
      <p:sp>
        <p:nvSpPr>
          <p:cNvPr id="345" name="Shape 345"/>
          <p:cNvSpPr txBox="1">
            <a:spLocks noGrp="1"/>
          </p:cNvSpPr>
          <p:nvPr>
            <p:ph type="sldNum" idx="12"/>
          </p:nvPr>
        </p:nvSpPr>
        <p:spPr>
          <a:xfrm>
            <a:off x="6022876" y="8686800"/>
            <a:ext cx="835124"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Arial"/>
                <a:ea typeface="Arial"/>
                <a:cs typeface="Arial"/>
                <a:sym typeface="Arial"/>
              </a:rPr>
              <a:t>16</a:t>
            </a:fld>
            <a:endParaRPr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78832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Shape 289"/>
          <p:cNvSpPr txBox="1">
            <a:spLocks noGrp="1"/>
          </p:cNvSpPr>
          <p:nvPr>
            <p:ph type="body" idx="1"/>
          </p:nvPr>
        </p:nvSpPr>
        <p:spPr>
          <a:xfrm>
            <a:off x="1124744" y="4343400"/>
            <a:ext cx="4608512" cy="4114800"/>
          </a:xfrm>
          <a:prstGeom prst="rect">
            <a:avLst/>
          </a:prstGeom>
          <a:noFill/>
          <a:ln>
            <a:noFill/>
          </a:ln>
        </p:spPr>
        <p:txBody>
          <a:bodyPr spcFirstLastPara="1" wrap="square" lIns="91425" tIns="45700" rIns="91425" bIns="45700" anchor="t" anchorCtr="0">
            <a:noAutofit/>
          </a:bodyPr>
          <a:lstStyle/>
          <a:p>
            <a:pPr marL="0" lvl="0">
              <a:buClr>
                <a:schemeClr val="dk1"/>
              </a:buClr>
              <a:buSzPts val="1800"/>
            </a:pPr>
            <a:r>
              <a:rPr lang="en-GB" sz="1200" b="1" i="0" u="none" strike="noStrike" cap="none" dirty="0" smtClean="0">
                <a:solidFill>
                  <a:srgbClr val="FFFFFF"/>
                </a:solidFill>
                <a:latin typeface="Arial"/>
                <a:ea typeface="Calibri"/>
                <a:cs typeface="Calibri"/>
                <a:sym typeface="Calibri"/>
              </a:rPr>
              <a:t>Myths about…Communication</a:t>
            </a:r>
            <a:r>
              <a:rPr lang="en-GB" sz="1200" b="1" i="0" u="none" strike="noStrike" cap="none" baseline="0" dirty="0" smtClean="0">
                <a:solidFill>
                  <a:srgbClr val="FFFFFF"/>
                </a:solidFill>
                <a:latin typeface="Arial"/>
                <a:ea typeface="Calibri"/>
                <a:cs typeface="Calibri"/>
                <a:sym typeface="Calibri"/>
              </a:rPr>
              <a:t> Access at Work</a:t>
            </a:r>
          </a:p>
          <a:p>
            <a:pPr marL="0" lvl="0">
              <a:buClr>
                <a:schemeClr val="dk1"/>
              </a:buClr>
              <a:buSzPts val="1800"/>
            </a:pPr>
            <a:endParaRPr lang="en-GB" sz="1200" b="1" i="0" u="none" strike="noStrike" cap="none" dirty="0" smtClean="0">
              <a:solidFill>
                <a:srgbClr val="FFFFFF"/>
              </a:solidFill>
              <a:latin typeface="Arial"/>
              <a:ea typeface="Calibri"/>
              <a:cs typeface="Calibri"/>
              <a:sym typeface="Calibri"/>
            </a:endParaRPr>
          </a:p>
          <a:p>
            <a:pPr marL="0" lvl="0">
              <a:buClr>
                <a:schemeClr val="dk1"/>
              </a:buClr>
              <a:buSzPts val="1800"/>
            </a:pPr>
            <a:r>
              <a:rPr lang="en-GB" sz="1200" b="1" i="0" u="none" strike="noStrike" cap="none" dirty="0" smtClean="0">
                <a:solidFill>
                  <a:srgbClr val="FFFFFF"/>
                </a:solidFill>
                <a:latin typeface="Arial"/>
                <a:ea typeface="Calibri"/>
                <a:cs typeface="Calibri"/>
                <a:sym typeface="Calibri"/>
              </a:rPr>
              <a:t>One </a:t>
            </a:r>
            <a:r>
              <a:rPr lang="en-GB" sz="1200" b="1" i="0" u="none" strike="noStrike" cap="none" dirty="0">
                <a:solidFill>
                  <a:srgbClr val="FFFFFF"/>
                </a:solidFill>
                <a:latin typeface="Arial"/>
                <a:ea typeface="Calibri"/>
                <a:cs typeface="Calibri"/>
                <a:sym typeface="Calibri"/>
              </a:rPr>
              <a:t>size fits all</a:t>
            </a:r>
          </a:p>
          <a:p>
            <a:pPr marL="0" lvl="0">
              <a:buClr>
                <a:schemeClr val="dk1"/>
              </a:buClr>
              <a:buSzPts val="1800"/>
            </a:pPr>
            <a:r>
              <a:rPr lang="en-GB" sz="1200" b="0" i="0" u="none" strike="noStrike" cap="none" dirty="0">
                <a:solidFill>
                  <a:srgbClr val="FFFFFF"/>
                </a:solidFill>
                <a:latin typeface="Arial"/>
                <a:ea typeface="Calibri"/>
                <a:cs typeface="Calibri"/>
                <a:sym typeface="Calibri"/>
              </a:rPr>
              <a:t>As</a:t>
            </a:r>
            <a:r>
              <a:rPr lang="en-GB" sz="1200" b="0" i="0" u="none" strike="noStrike" cap="none" baseline="0" dirty="0">
                <a:solidFill>
                  <a:srgbClr val="FFFFFF"/>
                </a:solidFill>
                <a:latin typeface="Arial"/>
                <a:ea typeface="Calibri"/>
                <a:cs typeface="Calibri"/>
                <a:sym typeface="Calibri"/>
              </a:rPr>
              <a:t> mentioned earlier, disabilities are individual and needs vary. It is important to be open and frank and determine what best helps the employee perform the essential functions of the job. </a:t>
            </a:r>
            <a:endParaRPr lang="en-GB" sz="1200" b="1" i="0" u="none" strike="noStrike" cap="none" dirty="0">
              <a:solidFill>
                <a:srgbClr val="FFFFFF"/>
              </a:solidFill>
              <a:latin typeface="Arial"/>
              <a:ea typeface="Calibri"/>
              <a:cs typeface="Calibri"/>
              <a:sym typeface="Calibri"/>
            </a:endParaRPr>
          </a:p>
          <a:p>
            <a:pPr marL="0" marR="0" lvl="0" indent="-228600" algn="l" defTabSz="914400" rtl="0" eaLnBrk="1" fontAlgn="auto" latinLnBrk="0" hangingPunct="1">
              <a:lnSpc>
                <a:spcPct val="100000"/>
              </a:lnSpc>
              <a:spcBef>
                <a:spcPts val="0"/>
              </a:spcBef>
              <a:spcAft>
                <a:spcPts val="0"/>
              </a:spcAft>
              <a:buClr>
                <a:schemeClr val="dk1"/>
              </a:buClr>
              <a:buSzPts val="1800"/>
              <a:buFont typeface="Arial"/>
              <a:buNone/>
              <a:tabLst/>
              <a:defRPr/>
            </a:pPr>
            <a:endParaRPr lang="en-GB" sz="1200" b="1" i="0" u="none" strike="noStrike" cap="none" dirty="0" smtClean="0">
              <a:solidFill>
                <a:srgbClr val="FFFFFF"/>
              </a:solidFill>
              <a:latin typeface="Arial"/>
              <a:ea typeface="Calibri"/>
              <a:cs typeface="Calibri"/>
              <a:sym typeface="Calibri"/>
            </a:endParaRPr>
          </a:p>
          <a:p>
            <a:pPr marL="0" marR="0" lvl="0" indent="-228600" algn="l" defTabSz="914400" rtl="0" eaLnBrk="1" fontAlgn="auto" latinLnBrk="0" hangingPunct="1">
              <a:lnSpc>
                <a:spcPct val="100000"/>
              </a:lnSpc>
              <a:spcBef>
                <a:spcPts val="0"/>
              </a:spcBef>
              <a:spcAft>
                <a:spcPts val="0"/>
              </a:spcAft>
              <a:buClr>
                <a:schemeClr val="dk1"/>
              </a:buClr>
              <a:buSzPts val="1800"/>
              <a:buFont typeface="Arial"/>
              <a:buNone/>
              <a:tabLst/>
              <a:defRPr/>
            </a:pPr>
            <a:r>
              <a:rPr lang="en-GB" sz="1200" b="1" i="0" u="none" strike="noStrike" cap="none" dirty="0" smtClean="0">
                <a:solidFill>
                  <a:srgbClr val="FFFFFF"/>
                </a:solidFill>
                <a:latin typeface="Arial"/>
                <a:ea typeface="Calibri"/>
                <a:cs typeface="Calibri"/>
                <a:sym typeface="Calibri"/>
              </a:rPr>
              <a:t>Assistive </a:t>
            </a:r>
            <a:r>
              <a:rPr lang="en-GB" sz="1200" b="1" i="0" u="none" strike="noStrike" cap="none" dirty="0">
                <a:solidFill>
                  <a:srgbClr val="FFFFFF"/>
                </a:solidFill>
                <a:latin typeface="Arial"/>
                <a:ea typeface="Calibri"/>
                <a:cs typeface="Calibri"/>
                <a:sym typeface="Calibri"/>
              </a:rPr>
              <a:t>equipment is expensive</a:t>
            </a:r>
          </a:p>
          <a:p>
            <a:pPr marL="0" marR="0" lvl="0" indent="-228600" algn="l" defTabSz="914400" rtl="0" eaLnBrk="1" fontAlgn="auto" latinLnBrk="0" hangingPunct="1">
              <a:lnSpc>
                <a:spcPct val="100000"/>
              </a:lnSpc>
              <a:spcBef>
                <a:spcPts val="0"/>
              </a:spcBef>
              <a:spcAft>
                <a:spcPts val="0"/>
              </a:spcAft>
              <a:buClr>
                <a:schemeClr val="dk1"/>
              </a:buClr>
              <a:buSzPts val="1800"/>
              <a:buFont typeface="Arial"/>
              <a:buNone/>
              <a:tabLst/>
              <a:defRPr/>
            </a:pPr>
            <a:r>
              <a:rPr lang="en-GB" sz="1200" b="0" i="0" u="none" strike="noStrike" cap="none" dirty="0">
                <a:solidFill>
                  <a:srgbClr val="FFFFFF"/>
                </a:solidFill>
                <a:latin typeface="Arial"/>
                <a:ea typeface="Calibri"/>
                <a:cs typeface="Calibri"/>
                <a:sym typeface="Calibri"/>
              </a:rPr>
              <a:t>With</a:t>
            </a:r>
            <a:r>
              <a:rPr lang="en-GB" sz="1200" b="0" i="0" u="none" strike="noStrike" cap="none" baseline="0" dirty="0">
                <a:solidFill>
                  <a:srgbClr val="FFFFFF"/>
                </a:solidFill>
                <a:latin typeface="Arial"/>
                <a:ea typeface="Calibri"/>
                <a:cs typeface="Calibri"/>
                <a:sym typeface="Calibri"/>
              </a:rPr>
              <a:t> a majority of assistive equipment that are already standard (computer, email, instant messenger, etc), the purchase of equipment such as videophones, captioned telephones are a one time cost. In some cases, such phones are free from some providers. Interpreters and captioning are two things that are best discussed with the employee. Technologies such as volume controllers and even the telephones are one time purchases that last a long period of time. An investment in accessibility benefits you, the employer, the company and the employee. </a:t>
            </a:r>
            <a:endParaRPr lang="en-GB" sz="1200" b="1" i="0" u="none" strike="noStrike" cap="none" dirty="0">
              <a:solidFill>
                <a:srgbClr val="FFFFFF"/>
              </a:solidFill>
              <a:latin typeface="Arial"/>
              <a:ea typeface="Calibri"/>
              <a:cs typeface="Calibri"/>
              <a:sym typeface="Calibri"/>
            </a:endParaRPr>
          </a:p>
          <a:p>
            <a:pPr marL="0" lvl="0">
              <a:buClr>
                <a:schemeClr val="dk1"/>
              </a:buClr>
              <a:buSzPts val="1800"/>
            </a:pPr>
            <a:endParaRPr lang="en-GB" sz="1200" b="1" i="0" u="none" strike="noStrike" cap="none" dirty="0" smtClean="0">
              <a:solidFill>
                <a:srgbClr val="FFFFFF"/>
              </a:solidFill>
              <a:latin typeface="Arial"/>
              <a:ea typeface="Calibri"/>
              <a:cs typeface="Calibri"/>
              <a:sym typeface="Calibri"/>
            </a:endParaRPr>
          </a:p>
          <a:p>
            <a:pPr marL="0" lvl="0">
              <a:buClr>
                <a:schemeClr val="dk1"/>
              </a:buClr>
              <a:buSzPts val="1800"/>
            </a:pPr>
            <a:r>
              <a:rPr lang="en-GB" sz="1200" b="1" i="0" u="none" strike="noStrike" cap="none" dirty="0" smtClean="0">
                <a:solidFill>
                  <a:srgbClr val="FFFFFF"/>
                </a:solidFill>
                <a:latin typeface="Arial"/>
                <a:ea typeface="Calibri"/>
                <a:cs typeface="Calibri"/>
                <a:sym typeface="Calibri"/>
              </a:rPr>
              <a:t>I </a:t>
            </a:r>
            <a:r>
              <a:rPr lang="en-GB" sz="1200" b="1" i="0" u="none" strike="noStrike" cap="none" dirty="0">
                <a:solidFill>
                  <a:srgbClr val="FFFFFF"/>
                </a:solidFill>
                <a:latin typeface="Arial"/>
                <a:ea typeface="Calibri"/>
                <a:cs typeface="Calibri"/>
                <a:sym typeface="Calibri"/>
              </a:rPr>
              <a:t>have an employee with a hearing loss, am I going to have to buy them hearing aids? </a:t>
            </a:r>
          </a:p>
          <a:p>
            <a:pPr marL="0" lvl="0">
              <a:buClr>
                <a:schemeClr val="dk1"/>
              </a:buClr>
              <a:buSzPts val="1800"/>
            </a:pPr>
            <a:r>
              <a:rPr lang="en-GB" sz="1200" b="0" i="0" u="none" strike="noStrike" cap="none" dirty="0">
                <a:solidFill>
                  <a:srgbClr val="FFFFFF"/>
                </a:solidFill>
                <a:latin typeface="Arial"/>
                <a:ea typeface="Calibri"/>
                <a:cs typeface="Calibri"/>
                <a:sym typeface="Calibri"/>
              </a:rPr>
              <a:t>No,</a:t>
            </a:r>
            <a:r>
              <a:rPr lang="en-GB" sz="1200" b="0" i="0" u="none" strike="noStrike" cap="none" baseline="0" dirty="0">
                <a:solidFill>
                  <a:srgbClr val="FFFFFF"/>
                </a:solidFill>
                <a:latin typeface="Arial"/>
                <a:ea typeface="Calibri"/>
                <a:cs typeface="Calibri"/>
                <a:sym typeface="Calibri"/>
              </a:rPr>
              <a:t> such technologies are personal in nature and those employees will be responsible for this. Employees should be expected to perform the essential functions of their job while employers should help with the provision of technologies to help them do their job…they are expected to hire the individuals based on their abilities to do the job, person first. </a:t>
            </a:r>
          </a:p>
          <a:p>
            <a:pPr marL="0" lvl="0">
              <a:buClr>
                <a:schemeClr val="dk1"/>
              </a:buClr>
              <a:buSzPts val="1800"/>
            </a:pPr>
            <a:endParaRPr lang="en-GB" sz="1200" b="0" i="0" u="none" strike="noStrike" cap="none" baseline="0" dirty="0">
              <a:solidFill>
                <a:srgbClr val="FFFFFF"/>
              </a:solidFill>
              <a:latin typeface="Arial"/>
              <a:ea typeface="Calibri"/>
              <a:cs typeface="Calibri"/>
              <a:sym typeface="Calibri"/>
            </a:endParaRPr>
          </a:p>
          <a:p>
            <a:pPr marL="0" lvl="0">
              <a:buClr>
                <a:schemeClr val="dk1"/>
              </a:buClr>
              <a:buSzPts val="1800"/>
            </a:pPr>
            <a:endParaRPr lang="en-GB" sz="1200" b="0" i="0" u="none" strike="noStrike" cap="none" dirty="0">
              <a:solidFill>
                <a:srgbClr val="FFFFFF"/>
              </a:solidFill>
              <a:latin typeface="Arial"/>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p:txBody>
      </p:sp>
      <p:sp>
        <p:nvSpPr>
          <p:cNvPr id="290" name="Shape 290"/>
          <p:cNvSpPr txBox="1">
            <a:spLocks noGrp="1"/>
          </p:cNvSpPr>
          <p:nvPr>
            <p:ph type="sldNum" idx="12"/>
          </p:nvPr>
        </p:nvSpPr>
        <p:spPr>
          <a:xfrm>
            <a:off x="6022876" y="8686800"/>
            <a:ext cx="835124"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Arial"/>
                <a:ea typeface="Arial"/>
                <a:cs typeface="Arial"/>
                <a:sym typeface="Arial"/>
              </a:rPr>
              <a:t>17</a:t>
            </a:fld>
            <a:endParaRPr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20863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Shape 848"/>
          <p:cNvSpPr txBox="1">
            <a:spLocks noGrp="1"/>
          </p:cNvSpPr>
          <p:nvPr>
            <p:ph type="body" idx="1"/>
          </p:nvPr>
        </p:nvSpPr>
        <p:spPr>
          <a:xfrm>
            <a:off x="1124744" y="4343400"/>
            <a:ext cx="4608512"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We’ve run out of time but before we take questions, we want to share that there is so much more to learn and technology will continue to improve communication access. Here is the contact information for each of us should you have any questions. </a:t>
            </a:r>
          </a:p>
          <a:p>
            <a:pPr marL="0" lvl="0" indent="0">
              <a:spcBef>
                <a:spcPts val="0"/>
              </a:spcBef>
              <a:spcAft>
                <a:spcPts val="0"/>
              </a:spcAft>
              <a:buNone/>
            </a:pPr>
            <a:endParaRPr lang="en-US" dirty="0"/>
          </a:p>
          <a:p>
            <a:pPr marL="0" lvl="0" indent="0">
              <a:spcBef>
                <a:spcPts val="0"/>
              </a:spcBef>
              <a:spcAft>
                <a:spcPts val="0"/>
              </a:spcAft>
              <a:buNone/>
            </a:pPr>
            <a:r>
              <a:rPr lang="en-US" dirty="0"/>
              <a:t>Thank you so much for coming today! </a:t>
            </a:r>
            <a:endParaRPr dirty="0"/>
          </a:p>
        </p:txBody>
      </p:sp>
      <p:sp>
        <p:nvSpPr>
          <p:cNvPr id="849" name="Shape 8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8066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Shape 854"/>
          <p:cNvSpPr txBox="1">
            <a:spLocks noGrp="1"/>
          </p:cNvSpPr>
          <p:nvPr>
            <p:ph type="body" idx="1"/>
          </p:nvPr>
        </p:nvSpPr>
        <p:spPr>
          <a:xfrm>
            <a:off x="1124744" y="4343400"/>
            <a:ext cx="4608512"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855" name="Shape 8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7668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Shape 222"/>
          <p:cNvSpPr txBox="1">
            <a:spLocks noGrp="1"/>
          </p:cNvSpPr>
          <p:nvPr>
            <p:ph type="body" idx="1"/>
          </p:nvPr>
        </p:nvSpPr>
        <p:spPr>
          <a:xfrm>
            <a:off x="1124744" y="4343400"/>
            <a:ext cx="4608512"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dirty="0"/>
              <a:t>Here are some questions that you will be able to answer when you leave this session today.</a:t>
            </a:r>
            <a:endParaRPr dirty="0"/>
          </a:p>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a:p>
            <a:pPr marL="228600" marR="0" lvl="0" indent="-228600" algn="l" rtl="0">
              <a:spcBef>
                <a:spcPts val="0"/>
              </a:spcBef>
              <a:spcAft>
                <a:spcPts val="0"/>
              </a:spcAft>
              <a:buClr>
                <a:schemeClr val="dk1"/>
              </a:buClr>
              <a:buSzPts val="1200"/>
              <a:buFont typeface="+mj-lt"/>
              <a:buAutoNum type="arabicPeriod"/>
            </a:pPr>
            <a:r>
              <a:rPr lang="en-GB" sz="1200" b="0" i="0" u="none" strike="noStrike" cap="none" dirty="0">
                <a:solidFill>
                  <a:schemeClr val="dk1"/>
                </a:solidFill>
                <a:latin typeface="Arial"/>
                <a:ea typeface="Arial"/>
                <a:cs typeface="Arial"/>
                <a:sym typeface="Arial"/>
              </a:rPr>
              <a:t>What are the legal and financial implications of providing communication access or thinking accessibility? </a:t>
            </a:r>
          </a:p>
          <a:p>
            <a:pPr marL="228600" marR="0" lvl="0" indent="-228600" algn="l" rtl="0">
              <a:spcBef>
                <a:spcPts val="0"/>
              </a:spcBef>
              <a:spcAft>
                <a:spcPts val="0"/>
              </a:spcAft>
              <a:buClr>
                <a:schemeClr val="dk1"/>
              </a:buClr>
              <a:buSzPts val="1200"/>
              <a:buFont typeface="+mj-lt"/>
              <a:buAutoNum type="arabicPeriod"/>
            </a:pPr>
            <a:r>
              <a:rPr lang="en-GB" sz="1200" b="0" i="0" u="none" strike="noStrike" cap="none" dirty="0" smtClean="0">
                <a:solidFill>
                  <a:schemeClr val="dk1"/>
                </a:solidFill>
                <a:latin typeface="Arial"/>
                <a:ea typeface="Arial"/>
                <a:cs typeface="Arial"/>
                <a:sym typeface="Arial"/>
              </a:rPr>
              <a:t>What </a:t>
            </a:r>
            <a:r>
              <a:rPr lang="en-GB" sz="1200" b="0" i="0" u="none" strike="noStrike" cap="none" dirty="0">
                <a:solidFill>
                  <a:schemeClr val="dk1"/>
                </a:solidFill>
                <a:latin typeface="Arial"/>
                <a:ea typeface="Arial"/>
                <a:cs typeface="Arial"/>
                <a:sym typeface="Arial"/>
              </a:rPr>
              <a:t>are ways employers can integrate an employee with hearing loss to ensure communication access is clear and free of barriers? </a:t>
            </a:r>
          </a:p>
          <a:p>
            <a:pPr marL="228600" marR="0" lvl="0" indent="-228600" algn="l" rtl="0">
              <a:spcBef>
                <a:spcPts val="0"/>
              </a:spcBef>
              <a:spcAft>
                <a:spcPts val="0"/>
              </a:spcAft>
              <a:buClr>
                <a:schemeClr val="dk1"/>
              </a:buClr>
              <a:buSzPts val="1200"/>
              <a:buFont typeface="+mj-lt"/>
              <a:buAutoNum type="arabicPeriod"/>
            </a:pPr>
            <a:r>
              <a:rPr lang="en-GB" sz="1200" b="0" i="0" u="none" strike="noStrike" cap="none" dirty="0" smtClean="0">
                <a:solidFill>
                  <a:schemeClr val="dk1"/>
                </a:solidFill>
                <a:latin typeface="Arial"/>
                <a:ea typeface="Arial"/>
                <a:cs typeface="Arial"/>
                <a:sym typeface="Arial"/>
              </a:rPr>
              <a:t>What </a:t>
            </a:r>
            <a:r>
              <a:rPr lang="en-GB" sz="1200" b="0" i="0" u="none" strike="noStrike" cap="none" dirty="0">
                <a:solidFill>
                  <a:schemeClr val="dk1"/>
                </a:solidFill>
                <a:latin typeface="Arial"/>
                <a:ea typeface="Arial"/>
                <a:cs typeface="Arial"/>
                <a:sym typeface="Arial"/>
              </a:rPr>
              <a:t>are some assistive technologies that can be beneficial in the workplace? </a:t>
            </a:r>
          </a:p>
          <a:p>
            <a:pPr marL="228600" marR="0" lvl="0" indent="-228600" algn="l" rtl="0">
              <a:spcBef>
                <a:spcPts val="0"/>
              </a:spcBef>
              <a:spcAft>
                <a:spcPts val="0"/>
              </a:spcAft>
              <a:buClr>
                <a:schemeClr val="dk1"/>
              </a:buClr>
              <a:buSzPts val="1200"/>
              <a:buFont typeface="+mj-lt"/>
              <a:buAutoNum type="arabicPeriod"/>
            </a:pPr>
            <a:r>
              <a:rPr lang="en-GB" sz="1200" b="0" i="0" u="none" strike="noStrike" cap="none" dirty="0" smtClean="0">
                <a:solidFill>
                  <a:schemeClr val="dk1"/>
                </a:solidFill>
                <a:latin typeface="Arial"/>
                <a:ea typeface="Arial"/>
                <a:cs typeface="Arial"/>
                <a:sym typeface="Arial"/>
              </a:rPr>
              <a:t>What </a:t>
            </a:r>
            <a:r>
              <a:rPr lang="en-GB" sz="1200" b="0" i="0" u="none" strike="noStrike" cap="none" dirty="0">
                <a:solidFill>
                  <a:schemeClr val="dk1"/>
                </a:solidFill>
                <a:latin typeface="Arial"/>
                <a:ea typeface="Arial"/>
                <a:cs typeface="Arial"/>
                <a:sym typeface="Arial"/>
              </a:rPr>
              <a:t>are some misconceptions surrounding accessibility for deaf/hard of </a:t>
            </a:r>
            <a:r>
              <a:rPr lang="en-GB" sz="1200" b="0" i="0" u="none" strike="noStrike" cap="none" dirty="0" smtClean="0">
                <a:solidFill>
                  <a:schemeClr val="dk1"/>
                </a:solidFill>
                <a:latin typeface="Arial"/>
                <a:ea typeface="Arial"/>
                <a:cs typeface="Arial"/>
                <a:sym typeface="Arial"/>
              </a:rPr>
              <a:t>hearing?</a:t>
            </a:r>
            <a:endParaRPr lang="en-GB" sz="1200" b="0" i="0" u="none" strike="noStrike" cap="none" dirty="0">
              <a:solidFill>
                <a:schemeClr val="dk1"/>
              </a:solidFill>
              <a:latin typeface="Arial"/>
              <a:ea typeface="Arial"/>
              <a:cs typeface="Arial"/>
              <a:sym typeface="Arial"/>
            </a:endParaRPr>
          </a:p>
          <a:p>
            <a:pPr marL="228600" marR="0" lvl="0" indent="-228600" algn="l" rtl="0">
              <a:spcBef>
                <a:spcPts val="0"/>
              </a:spcBef>
              <a:spcAft>
                <a:spcPts val="0"/>
              </a:spcAft>
              <a:buClr>
                <a:schemeClr val="dk1"/>
              </a:buClr>
              <a:buSzPts val="1200"/>
              <a:buFont typeface="+mj-lt"/>
              <a:buAutoNum type="arabicPeriod"/>
            </a:pPr>
            <a:r>
              <a:rPr lang="en-GB" sz="1200" b="0" i="0" u="none" strike="noStrike" cap="none" dirty="0" smtClean="0">
                <a:solidFill>
                  <a:schemeClr val="dk1"/>
                </a:solidFill>
                <a:latin typeface="Arial"/>
                <a:ea typeface="Arial"/>
                <a:cs typeface="Arial"/>
                <a:sym typeface="Arial"/>
              </a:rPr>
              <a:t>Why </a:t>
            </a:r>
            <a:r>
              <a:rPr lang="en-GB" sz="1200" b="0" i="0" u="none" strike="noStrike" cap="none" dirty="0">
                <a:solidFill>
                  <a:schemeClr val="dk1"/>
                </a:solidFill>
                <a:latin typeface="Arial"/>
                <a:ea typeface="Arial"/>
                <a:cs typeface="Arial"/>
                <a:sym typeface="Arial"/>
              </a:rPr>
              <a:t>should we think accessibility first? </a:t>
            </a:r>
            <a:endParaRPr dirty="0"/>
          </a:p>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p:txBody>
      </p:sp>
      <p:sp>
        <p:nvSpPr>
          <p:cNvPr id="223" name="Shape 223"/>
          <p:cNvSpPr txBox="1">
            <a:spLocks noGrp="1"/>
          </p:cNvSpPr>
          <p:nvPr>
            <p:ph type="sldNum" idx="12"/>
          </p:nvPr>
        </p:nvSpPr>
        <p:spPr>
          <a:xfrm>
            <a:off x="6022876" y="8686800"/>
            <a:ext cx="835124"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2</a:t>
            </a:fld>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72612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Shape 232"/>
          <p:cNvSpPr txBox="1">
            <a:spLocks noGrp="1"/>
          </p:cNvSpPr>
          <p:nvPr>
            <p:ph type="body" idx="1"/>
          </p:nvPr>
        </p:nvSpPr>
        <p:spPr>
          <a:xfrm>
            <a:off x="1124744" y="4343400"/>
            <a:ext cx="4608512"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b="0" i="0" u="none" strike="noStrike" cap="none" dirty="0">
                <a:solidFill>
                  <a:schemeClr val="dk1"/>
                </a:solidFill>
                <a:latin typeface="Arial"/>
                <a:ea typeface="Arial"/>
                <a:cs typeface="Arial"/>
                <a:sym typeface="Arial"/>
              </a:rPr>
              <a:t>This picture is a picture of Helen Keller and her teacher Anne Sullivan Macy with a quote </a:t>
            </a:r>
            <a:r>
              <a:rPr lang="en-GB" dirty="0"/>
              <a:t>“...Deafness is a much worse misfortune. For it means the loss of the most vital stimulus--the sound of the voice that brings language, sets thoughts astir and keeps us in the intellectual company of man.”</a:t>
            </a:r>
            <a:r>
              <a:rPr lang="en-GB" b="0" u="none" strike="noStrike" cap="none" dirty="0">
                <a:solidFill>
                  <a:schemeClr val="dk1"/>
                </a:solidFill>
                <a:latin typeface="Arial"/>
                <a:ea typeface="Arial"/>
                <a:cs typeface="Arial"/>
                <a:sym typeface="Arial"/>
              </a:rPr>
              <a:t> </a:t>
            </a:r>
            <a:r>
              <a:rPr lang="en-GB" sz="1200" b="0" i="0" u="none" strike="noStrike" cap="none" dirty="0">
                <a:solidFill>
                  <a:schemeClr val="dk1"/>
                </a:solidFill>
                <a:latin typeface="Arial"/>
                <a:ea typeface="Arial"/>
                <a:cs typeface="Arial"/>
                <a:sym typeface="Arial"/>
              </a:rPr>
              <a:t>Helen Keller believed that “deafness is a much worse misfortune” than blindness. </a:t>
            </a: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endParaRPr dirty="0"/>
          </a:p>
          <a:p>
            <a:pPr marL="0" marR="0" lvl="0" indent="0" algn="l" rtl="0">
              <a:spcBef>
                <a:spcPts val="0"/>
              </a:spcBef>
              <a:spcAft>
                <a:spcPts val="0"/>
              </a:spcAft>
              <a:buNone/>
            </a:pPr>
            <a:r>
              <a:rPr lang="en-GB" sz="1200" b="0" i="0" u="none" strike="noStrike" cap="none" dirty="0">
                <a:solidFill>
                  <a:schemeClr val="dk1"/>
                </a:solidFill>
                <a:latin typeface="Arial"/>
                <a:ea typeface="Arial"/>
                <a:cs typeface="Arial"/>
                <a:sym typeface="Arial"/>
              </a:rPr>
              <a:t>Her reasoning is such that the inability to hear hindered the free exchange of ideas, opinions and feelings that connect people to each other on a personal level. While both deaf and blind individuals have differing opinions regarding Helen Keller’s belief, especially today when disability rights laws have been passed and a variety of communication tools and methods are available, I believe, if we dissect this quote a bit, that a majority would agree that in order to encourage this free exchange of ideas, opinion, and feelings to connect people, we need to think about accessibility in all walks of life…accessibility in education, in public, in the workplace, in order to keep all in the company of man, so to speak. It has become even more important as we evolve more and more into a digital world, especially in light of fewer opportunities for face-to-face interactions.</a:t>
            </a:r>
            <a:endParaRPr sz="1200" b="0" i="0" u="none" strike="noStrike" cap="none" dirty="0">
              <a:solidFill>
                <a:schemeClr val="dk1"/>
              </a:solidFill>
              <a:latin typeface="Arial"/>
              <a:ea typeface="Arial"/>
              <a:cs typeface="Arial"/>
              <a:sym typeface="Arial"/>
            </a:endParaRPr>
          </a:p>
        </p:txBody>
      </p:sp>
      <p:sp>
        <p:nvSpPr>
          <p:cNvPr id="233" name="Shape 233"/>
          <p:cNvSpPr txBox="1">
            <a:spLocks noGrp="1"/>
          </p:cNvSpPr>
          <p:nvPr>
            <p:ph type="sldNum" idx="12"/>
          </p:nvPr>
        </p:nvSpPr>
        <p:spPr>
          <a:xfrm>
            <a:off x="6022876" y="8686800"/>
            <a:ext cx="835124"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3</a:t>
            </a:fld>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28681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Shape 243"/>
          <p:cNvSpPr txBox="1">
            <a:spLocks noGrp="1"/>
          </p:cNvSpPr>
          <p:nvPr>
            <p:ph type="body" idx="1"/>
          </p:nvPr>
        </p:nvSpPr>
        <p:spPr>
          <a:xfrm>
            <a:off x="1124744" y="4343400"/>
            <a:ext cx="4608512"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Arial"/>
                <a:ea typeface="Arial"/>
                <a:cs typeface="Arial"/>
                <a:sym typeface="Arial"/>
              </a:rPr>
              <a:t>First, let’s take a look at how communication access has changed through the decades. </a:t>
            </a: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GB" sz="1200" b="0" i="0" u="none" strike="noStrike" cap="none" dirty="0">
                <a:solidFill>
                  <a:schemeClr val="dk1"/>
                </a:solidFill>
                <a:latin typeface="Arial"/>
                <a:ea typeface="Arial"/>
                <a:cs typeface="Arial"/>
                <a:sym typeface="Arial"/>
              </a:rPr>
              <a:t>Prior to the 70s, </a:t>
            </a:r>
            <a:r>
              <a:rPr lang="en-GB" dirty="0"/>
              <a:t>communication access was </a:t>
            </a:r>
            <a:r>
              <a:rPr lang="en-GB" sz="1200" b="0" i="0" u="none" strike="noStrike" cap="none" dirty="0">
                <a:solidFill>
                  <a:schemeClr val="dk1"/>
                </a:solidFill>
                <a:latin typeface="Arial"/>
                <a:ea typeface="Arial"/>
                <a:cs typeface="Arial"/>
                <a:sym typeface="Arial"/>
              </a:rPr>
              <a:t>practically </a:t>
            </a:r>
            <a:r>
              <a:rPr lang="en-GB" sz="1200" b="0" i="0" u="none" strike="noStrike" cap="none" dirty="0" smtClean="0">
                <a:solidFill>
                  <a:schemeClr val="dk1"/>
                </a:solidFill>
                <a:latin typeface="Arial"/>
                <a:ea typeface="Arial"/>
                <a:cs typeface="Arial"/>
                <a:sym typeface="Arial"/>
              </a:rPr>
              <a:t>non-existent</a:t>
            </a:r>
            <a:r>
              <a:rPr lang="en-GB" sz="1200" b="0" i="0" u="none" strike="noStrike" cap="none" dirty="0">
                <a:solidFill>
                  <a:schemeClr val="dk1"/>
                </a:solidFill>
                <a:latin typeface="Arial"/>
                <a:ea typeface="Arial"/>
                <a:cs typeface="Arial"/>
                <a:sym typeface="Arial"/>
              </a:rPr>
              <a:t>. </a:t>
            </a:r>
            <a:r>
              <a:rPr lang="en-GB" dirty="0"/>
              <a:t>The first teletypewriter for the deaf was created in 1964. However, the supply was limited because the original TTY was bulky and expensive. Also the first behind-the-ear hearing aid was developed in the 60s. </a:t>
            </a:r>
            <a:endParaRPr dirty="0"/>
          </a:p>
          <a:p>
            <a:pPr marL="0" marR="0" lvl="0" indent="0" algn="l" rtl="0">
              <a:spcBef>
                <a:spcPts val="0"/>
              </a:spcBef>
              <a:spcAft>
                <a:spcPts val="0"/>
              </a:spcAft>
              <a:buNone/>
            </a:pPr>
            <a:endParaRPr lang="en-GB" dirty="0" smtClean="0"/>
          </a:p>
          <a:p>
            <a:pPr marL="0" marR="0" lvl="0" indent="0" algn="l" rtl="0">
              <a:spcBef>
                <a:spcPts val="0"/>
              </a:spcBef>
              <a:spcAft>
                <a:spcPts val="0"/>
              </a:spcAft>
              <a:buNone/>
            </a:pPr>
            <a:r>
              <a:rPr lang="en-GB" dirty="0" smtClean="0"/>
              <a:t>Then </a:t>
            </a:r>
            <a:r>
              <a:rPr lang="en-GB" dirty="0"/>
              <a:t>came</a:t>
            </a:r>
            <a:r>
              <a:rPr lang="en-GB" sz="1200" b="0" i="0" u="none" strike="noStrike" cap="none" dirty="0">
                <a:solidFill>
                  <a:schemeClr val="dk1"/>
                </a:solidFill>
                <a:latin typeface="Arial"/>
                <a:ea typeface="Arial"/>
                <a:cs typeface="Arial"/>
                <a:sym typeface="Arial"/>
              </a:rPr>
              <a:t> the 70s – this </a:t>
            </a:r>
            <a:r>
              <a:rPr lang="en-GB" dirty="0"/>
              <a:t>decade was</a:t>
            </a:r>
            <a:r>
              <a:rPr lang="en-GB" sz="1200" b="0" i="0" u="none" strike="noStrike" cap="none" dirty="0">
                <a:solidFill>
                  <a:schemeClr val="dk1"/>
                </a:solidFill>
                <a:latin typeface="Arial"/>
                <a:ea typeface="Arial"/>
                <a:cs typeface="Arial"/>
                <a:sym typeface="Arial"/>
              </a:rPr>
              <a:t> probably the </a:t>
            </a:r>
            <a:r>
              <a:rPr lang="en-GB" dirty="0"/>
              <a:t>beginning</a:t>
            </a:r>
            <a:r>
              <a:rPr lang="en-GB" sz="1200" b="0" i="0" u="none" strike="noStrike" cap="none" dirty="0">
                <a:solidFill>
                  <a:schemeClr val="dk1"/>
                </a:solidFill>
                <a:latin typeface="Arial"/>
                <a:ea typeface="Arial"/>
                <a:cs typeface="Arial"/>
                <a:sym typeface="Arial"/>
              </a:rPr>
              <a:t> of </a:t>
            </a:r>
            <a:r>
              <a:rPr lang="en-GB" dirty="0"/>
              <a:t>continuous progress and growth when it came to communication</a:t>
            </a:r>
            <a:r>
              <a:rPr lang="en-GB" baseline="0" dirty="0"/>
              <a:t>, legal rights, and technology</a:t>
            </a:r>
            <a:r>
              <a:rPr lang="en-GB" dirty="0"/>
              <a:t>. W</a:t>
            </a:r>
            <a:r>
              <a:rPr lang="en-GB" sz="1200" b="0" i="0" u="none" strike="noStrike" cap="none" dirty="0">
                <a:solidFill>
                  <a:schemeClr val="dk1"/>
                </a:solidFill>
                <a:latin typeface="Arial"/>
                <a:ea typeface="Arial"/>
                <a:cs typeface="Arial"/>
                <a:sym typeface="Arial"/>
              </a:rPr>
              <a:t>e saw the</a:t>
            </a:r>
            <a:r>
              <a:rPr lang="en-GB" dirty="0"/>
              <a:t> teletypewriter go from the bulky dishwasher size to a smaller machine during</a:t>
            </a:r>
            <a:r>
              <a:rPr lang="en-GB" baseline="0" dirty="0"/>
              <a:t> this time</a:t>
            </a:r>
            <a:r>
              <a:rPr lang="en-GB" dirty="0"/>
              <a:t>. The first teletypwriter was expensive and in 1974, only 7,000 were in use, with a small percentage used in places other than homes. </a:t>
            </a:r>
            <a:r>
              <a:rPr lang="en-GB" sz="1200" dirty="0">
                <a:solidFill>
                  <a:schemeClr val="dk1"/>
                </a:solidFill>
              </a:rPr>
              <a:t>A historic trans-ocean TTY conversation was carried out by officials of the NAD and the Philippine Association of the Deaf</a:t>
            </a:r>
            <a:r>
              <a:rPr lang="en-GB" sz="1200" baseline="0" dirty="0">
                <a:solidFill>
                  <a:schemeClr val="dk1"/>
                </a:solidFill>
              </a:rPr>
              <a:t> in the early 70s.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aseline="0" dirty="0" smtClean="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aseline="0" dirty="0" smtClean="0">
                <a:solidFill>
                  <a:schemeClr val="dk1"/>
                </a:solidFill>
              </a:rPr>
              <a:t>From </a:t>
            </a:r>
            <a:r>
              <a:rPr lang="en-GB" sz="1200" baseline="0" dirty="0">
                <a:solidFill>
                  <a:schemeClr val="dk1"/>
                </a:solidFill>
              </a:rPr>
              <a:t>the legal standpoint, the Rehabilitation Act of 1974 passed prohibiting discrimination based on disability. Public Law 94-142 passed in 1975, guaranteeing a free appropriate education for children with disabilities. </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dirty="0" smtClean="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smtClean="0">
                <a:solidFill>
                  <a:schemeClr val="dk1"/>
                </a:solidFill>
              </a:rPr>
              <a:t>The </a:t>
            </a:r>
            <a:r>
              <a:rPr lang="en-GB" sz="1200" dirty="0">
                <a:solidFill>
                  <a:schemeClr val="dk1"/>
                </a:solidFill>
              </a:rPr>
              <a:t>Federal Communications Commission adopted technological rules for the transmission of closed captioning</a:t>
            </a:r>
            <a:r>
              <a:rPr lang="en-GB" sz="1200" baseline="0" dirty="0">
                <a:solidFill>
                  <a:schemeClr val="dk1"/>
                </a:solidFill>
              </a:rPr>
              <a:t> and the Telecaption </a:t>
            </a:r>
            <a:r>
              <a:rPr lang="en-US" dirty="0"/>
              <a:t>Decoder for captioning became available and was a</a:t>
            </a:r>
            <a:r>
              <a:rPr lang="en-US" baseline="0" dirty="0"/>
              <a:t>n</a:t>
            </a:r>
            <a:r>
              <a:rPr lang="en-US" dirty="0"/>
              <a:t> external hook up to televisions.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In</a:t>
            </a:r>
            <a:r>
              <a:rPr lang="en-US" baseline="0" dirty="0" smtClean="0"/>
              <a:t> </a:t>
            </a:r>
            <a:r>
              <a:rPr lang="en-US" baseline="0" dirty="0"/>
              <a:t>the ear hearing aids were developed in the late 70s. </a:t>
            </a: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endParaRPr lang="en-GB" sz="1200" b="0"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None/>
            </a:pPr>
            <a:r>
              <a:rPr lang="en-GB" sz="1200" b="0" i="0" u="none" strike="noStrike" cap="none" dirty="0" smtClean="0">
                <a:solidFill>
                  <a:schemeClr val="dk1"/>
                </a:solidFill>
                <a:latin typeface="Arial"/>
                <a:ea typeface="Arial"/>
                <a:cs typeface="Arial"/>
                <a:sym typeface="Arial"/>
              </a:rPr>
              <a:t>In </a:t>
            </a:r>
            <a:r>
              <a:rPr lang="en-GB" sz="1200" b="0" i="0" u="none" strike="noStrike" cap="none" dirty="0">
                <a:solidFill>
                  <a:schemeClr val="dk1"/>
                </a:solidFill>
                <a:latin typeface="Arial"/>
                <a:ea typeface="Arial"/>
                <a:cs typeface="Arial"/>
                <a:sym typeface="Arial"/>
              </a:rPr>
              <a:t>the 1980s, the number of captioned programs on TV increased – by Spring 1984, over 80,000 caption decoders had been purchased and more than 335,000 viewers were using closed captioning. The number was increased at a rate of 4,000 a month! (“Captioned TV Audience More Than 335,000,” </a:t>
            </a:r>
            <a:r>
              <a:rPr lang="en-GB" sz="1200" b="0" i="1" u="none" strike="noStrike" cap="none" dirty="0">
                <a:solidFill>
                  <a:schemeClr val="dk1"/>
                </a:solidFill>
                <a:latin typeface="Arial"/>
                <a:ea typeface="Arial"/>
                <a:cs typeface="Arial"/>
                <a:sym typeface="Arial"/>
              </a:rPr>
              <a:t>GA-SK</a:t>
            </a:r>
            <a:r>
              <a:rPr lang="en-GB" sz="1200" b="0" i="0" u="none" strike="noStrike" cap="none" dirty="0">
                <a:solidFill>
                  <a:schemeClr val="dk1"/>
                </a:solidFill>
                <a:latin typeface="Arial"/>
                <a:ea typeface="Arial"/>
                <a:cs typeface="Arial"/>
                <a:sym typeface="Arial"/>
              </a:rPr>
              <a:t> 15 (spring 1984): 14.) Providers were competing to get federal dollars to provide captions. </a:t>
            </a:r>
            <a:r>
              <a:rPr lang="en-GB" sz="1200" b="0" i="0" u="none" strike="noStrike" cap="none" dirty="0">
                <a:solidFill>
                  <a:schemeClr val="dk2"/>
                </a:solidFill>
                <a:latin typeface="Arial"/>
                <a:ea typeface="Arial"/>
                <a:cs typeface="Arial"/>
                <a:sym typeface="Arial"/>
              </a:rPr>
              <a:t>Real Time Captioning or live captioning debuted in 1982</a:t>
            </a:r>
            <a:r>
              <a:rPr lang="en-GB" sz="1200" b="0" i="0" u="none" strike="noStrike" cap="none" baseline="0" dirty="0">
                <a:solidFill>
                  <a:schemeClr val="dk2"/>
                </a:solidFill>
                <a:latin typeface="Arial"/>
                <a:ea typeface="Arial"/>
                <a:cs typeface="Arial"/>
                <a:sym typeface="Arial"/>
              </a:rPr>
              <a:t> and </a:t>
            </a:r>
            <a:r>
              <a:rPr lang="en-GB" sz="1200" b="0" i="0" u="none" strike="noStrike" cap="none" dirty="0">
                <a:solidFill>
                  <a:schemeClr val="dk2"/>
                </a:solidFill>
                <a:latin typeface="Arial"/>
                <a:ea typeface="Arial"/>
                <a:cs typeface="Arial"/>
                <a:sym typeface="Arial"/>
              </a:rPr>
              <a:t>was providing access to presidential debates, conventions, election night coverage, and major sporting events</a:t>
            </a:r>
            <a:r>
              <a:rPr lang="en-GB" sz="1200" b="0" i="0" u="none" strike="noStrike" cap="none" dirty="0">
                <a:solidFill>
                  <a:schemeClr val="dk1"/>
                </a:solidFill>
                <a:latin typeface="Arial"/>
                <a:ea typeface="Arial"/>
                <a:cs typeface="Arial"/>
                <a:sym typeface="Arial"/>
              </a:rPr>
              <a:t>. </a:t>
            </a:r>
            <a:r>
              <a:rPr lang="en-US" sz="1200" b="0" i="0" u="none" strike="noStrike" cap="none" dirty="0">
                <a:solidFill>
                  <a:schemeClr val="dk1"/>
                </a:solidFill>
                <a:latin typeface="Arial"/>
                <a:ea typeface="Arial"/>
                <a:cs typeface="Arial"/>
                <a:sym typeface="Arial"/>
              </a:rPr>
              <a:t>In the canal</a:t>
            </a:r>
            <a:r>
              <a:rPr lang="en-US" sz="1200" b="0" i="0" u="none" strike="noStrike" cap="none" baseline="0" dirty="0">
                <a:solidFill>
                  <a:schemeClr val="dk1"/>
                </a:solidFill>
                <a:latin typeface="Arial"/>
                <a:ea typeface="Arial"/>
                <a:cs typeface="Arial"/>
                <a:sym typeface="Arial"/>
              </a:rPr>
              <a:t> hearing aids and the first wearable digital hearing aid were created during this decade. The single channel cochlear implant was approved and the multi channel cochlear implant was approved for adults. Hearing aids continued to get better and better with the introduction of digitally programmable hearing aids. </a:t>
            </a:r>
            <a:endParaRPr sz="1200" b="0" i="0" u="none" strike="noStrike" cap="none" dirty="0">
              <a:solidFill>
                <a:schemeClr val="dk1"/>
              </a:solidFill>
              <a:latin typeface="Arial"/>
              <a:ea typeface="Arial"/>
              <a:cs typeface="Arial"/>
              <a:sym typeface="Arial"/>
            </a:endParaRPr>
          </a:p>
        </p:txBody>
      </p:sp>
      <p:sp>
        <p:nvSpPr>
          <p:cNvPr id="244" name="Shape 244"/>
          <p:cNvSpPr txBox="1">
            <a:spLocks noGrp="1"/>
          </p:cNvSpPr>
          <p:nvPr>
            <p:ph type="sldNum" idx="12"/>
          </p:nvPr>
        </p:nvSpPr>
        <p:spPr>
          <a:xfrm>
            <a:off x="6022876" y="8686800"/>
            <a:ext cx="835124"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Arial"/>
                <a:ea typeface="Arial"/>
                <a:cs typeface="Arial"/>
                <a:sym typeface="Arial"/>
              </a:rPr>
              <a:t>4</a:t>
            </a:fld>
            <a:endParaRPr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30433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Shape 253"/>
          <p:cNvSpPr txBox="1">
            <a:spLocks noGrp="1"/>
          </p:cNvSpPr>
          <p:nvPr>
            <p:ph type="body" idx="1"/>
          </p:nvPr>
        </p:nvSpPr>
        <p:spPr>
          <a:xfrm>
            <a:off x="1124744" y="4343400"/>
            <a:ext cx="4608512" cy="4114800"/>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Clr>
                <a:schemeClr val="dk1"/>
              </a:buClr>
              <a:buSzPts val="1100"/>
              <a:buFont typeface="Arial"/>
              <a:buNone/>
            </a:pPr>
            <a:r>
              <a:rPr lang="en-GB" sz="1100" dirty="0">
                <a:solidFill>
                  <a:srgbClr val="007FA3"/>
                </a:solidFill>
                <a:highlight>
                  <a:srgbClr val="FFFFFF"/>
                </a:highlight>
                <a:latin typeface="Arial"/>
                <a:ea typeface="Roboto"/>
                <a:cs typeface="Arial"/>
                <a:sym typeface="Arial"/>
              </a:rPr>
              <a:t>I</a:t>
            </a:r>
            <a:r>
              <a:rPr lang="en-GB" sz="1100" dirty="0">
                <a:solidFill>
                  <a:srgbClr val="222222"/>
                </a:solidFill>
                <a:highlight>
                  <a:srgbClr val="FFFFFF"/>
                </a:highlight>
                <a:latin typeface="Roboto"/>
                <a:ea typeface="Roboto"/>
                <a:cs typeface="Roboto"/>
                <a:sym typeface="Roboto"/>
              </a:rPr>
              <a:t>n the 1990’s, the world wide web came to the scene</a:t>
            </a:r>
            <a:r>
              <a:rPr lang="en-GB" sz="1100" baseline="0" dirty="0">
                <a:solidFill>
                  <a:srgbClr val="222222"/>
                </a:solidFill>
                <a:highlight>
                  <a:srgbClr val="FFFFFF"/>
                </a:highlight>
                <a:latin typeface="Roboto"/>
                <a:ea typeface="Roboto"/>
                <a:cs typeface="Roboto"/>
                <a:sym typeface="Roboto"/>
              </a:rPr>
              <a:t> which opened a world of information for the public. One interesting tidbit is one of the “fathers” of the Internet, Vinton Cerf, is deaf himself.  The Americans with Disabilities Act passed in 1990 which we all know is one of the most comprehensive civil rights law for those with disabilities, including mandating a nationwide telecommunications relay system, making telephone communication possible. </a:t>
            </a:r>
          </a:p>
          <a:p>
            <a:pPr marL="0" lvl="0" indent="0" rtl="0">
              <a:lnSpc>
                <a:spcPct val="115000"/>
              </a:lnSpc>
              <a:spcBef>
                <a:spcPts val="0"/>
              </a:spcBef>
              <a:spcAft>
                <a:spcPts val="0"/>
              </a:spcAft>
              <a:buClr>
                <a:schemeClr val="dk1"/>
              </a:buClr>
              <a:buSzPts val="1100"/>
              <a:buFont typeface="Arial"/>
              <a:buNone/>
            </a:pPr>
            <a:endParaRPr lang="en-GB" sz="1100" dirty="0">
              <a:solidFill>
                <a:srgbClr val="222222"/>
              </a:solidFill>
              <a:highlight>
                <a:srgbClr val="FFFFFF"/>
              </a:highlight>
              <a:latin typeface="Roboto"/>
              <a:ea typeface="Roboto"/>
              <a:cs typeface="Roboto"/>
              <a:sym typeface="Roboto"/>
            </a:endParaRPr>
          </a:p>
          <a:p>
            <a:pPr marL="0" lvl="0" indent="0" rtl="0">
              <a:lnSpc>
                <a:spcPct val="115000"/>
              </a:lnSpc>
              <a:spcBef>
                <a:spcPts val="0"/>
              </a:spcBef>
              <a:spcAft>
                <a:spcPts val="0"/>
              </a:spcAft>
              <a:buClr>
                <a:schemeClr val="dk1"/>
              </a:buClr>
              <a:buSzPts val="1100"/>
              <a:buFont typeface="Arial"/>
              <a:buNone/>
            </a:pPr>
            <a:r>
              <a:rPr lang="en-GB" sz="1100" dirty="0">
                <a:solidFill>
                  <a:srgbClr val="222222"/>
                </a:solidFill>
                <a:highlight>
                  <a:srgbClr val="FFFFFF"/>
                </a:highlight>
                <a:latin typeface="Roboto"/>
                <a:ea typeface="Roboto"/>
                <a:cs typeface="Roboto"/>
                <a:sym typeface="Roboto"/>
              </a:rPr>
              <a:t>The Telecommunications Act of 1996 was signed requiring the FCC to establish captioning rules, which led to 100% captioning for new programs effective January 1, 2006. </a:t>
            </a:r>
            <a:r>
              <a:rPr lang="en-US" sz="1100" dirty="0">
                <a:solidFill>
                  <a:srgbClr val="222222"/>
                </a:solidFill>
                <a:highlight>
                  <a:srgbClr val="FFFFFF"/>
                </a:highlight>
                <a:latin typeface="Roboto"/>
                <a:ea typeface="Roboto"/>
                <a:cs typeface="Roboto"/>
                <a:sym typeface="Roboto"/>
              </a:rPr>
              <a:t>Section 255 of the</a:t>
            </a:r>
            <a:r>
              <a:rPr lang="en-US" sz="1100" baseline="0" dirty="0">
                <a:solidFill>
                  <a:srgbClr val="222222"/>
                </a:solidFill>
                <a:highlight>
                  <a:srgbClr val="FFFFFF"/>
                </a:highlight>
                <a:latin typeface="Roboto"/>
                <a:ea typeface="Roboto"/>
                <a:cs typeface="Roboto"/>
                <a:sym typeface="Roboto"/>
              </a:rPr>
              <a:t> Communications Act</a:t>
            </a:r>
            <a:r>
              <a:rPr lang="en-US" sz="1100" dirty="0">
                <a:solidFill>
                  <a:srgbClr val="222222"/>
                </a:solidFill>
                <a:highlight>
                  <a:srgbClr val="FFFFFF"/>
                </a:highlight>
                <a:latin typeface="Roboto"/>
                <a:ea typeface="Roboto"/>
                <a:cs typeface="Roboto"/>
                <a:sym typeface="Roboto"/>
              </a:rPr>
              <a:t> was</a:t>
            </a:r>
            <a:r>
              <a:rPr lang="en-US" sz="1100" baseline="0" dirty="0">
                <a:solidFill>
                  <a:srgbClr val="222222"/>
                </a:solidFill>
                <a:highlight>
                  <a:srgbClr val="FFFFFF"/>
                </a:highlight>
                <a:latin typeface="Roboto"/>
                <a:ea typeface="Roboto"/>
                <a:cs typeface="Roboto"/>
                <a:sym typeface="Roboto"/>
              </a:rPr>
              <a:t> established requiring </a:t>
            </a:r>
            <a:r>
              <a:rPr lang="en-US" sz="1100" dirty="0">
                <a:solidFill>
                  <a:srgbClr val="222222"/>
                </a:solidFill>
                <a:highlight>
                  <a:srgbClr val="FFFFFF"/>
                </a:highlight>
                <a:latin typeface="Roboto"/>
                <a:ea typeface="Roboto"/>
                <a:cs typeface="Roboto"/>
                <a:sym typeface="Roboto"/>
              </a:rPr>
              <a:t>telecommunication services and equipment to be accessible and compatible. </a:t>
            </a:r>
            <a:endParaRPr lang="en-US" sz="1100" dirty="0" smtClean="0">
              <a:solidFill>
                <a:srgbClr val="222222"/>
              </a:solidFill>
              <a:highlight>
                <a:srgbClr val="FFFFFF"/>
              </a:highlight>
              <a:latin typeface="Roboto"/>
              <a:ea typeface="Roboto"/>
              <a:cs typeface="Roboto"/>
              <a:sym typeface="Roboto"/>
            </a:endParaRPr>
          </a:p>
          <a:p>
            <a:pPr marL="0" lvl="0" indent="0" rtl="0">
              <a:lnSpc>
                <a:spcPct val="115000"/>
              </a:lnSpc>
              <a:spcBef>
                <a:spcPts val="0"/>
              </a:spcBef>
              <a:spcAft>
                <a:spcPts val="0"/>
              </a:spcAft>
              <a:buClr>
                <a:schemeClr val="dk1"/>
              </a:buClr>
              <a:buSzPts val="1100"/>
              <a:buFont typeface="Arial"/>
              <a:buNone/>
            </a:pPr>
            <a:endParaRPr lang="en-US" sz="1100" b="0" dirty="0" smtClean="0">
              <a:solidFill>
                <a:srgbClr val="222222"/>
              </a:solidFill>
              <a:highlight>
                <a:srgbClr val="FFFFFF"/>
              </a:highlight>
              <a:latin typeface="Roboto"/>
              <a:ea typeface="Roboto"/>
              <a:sym typeface="Roboto"/>
            </a:endParaRPr>
          </a:p>
          <a:p>
            <a:pPr marL="0" lvl="0" indent="0" rtl="0">
              <a:lnSpc>
                <a:spcPct val="115000"/>
              </a:lnSpc>
              <a:spcBef>
                <a:spcPts val="0"/>
              </a:spcBef>
              <a:spcAft>
                <a:spcPts val="0"/>
              </a:spcAft>
              <a:buClr>
                <a:schemeClr val="dk1"/>
              </a:buClr>
              <a:buSzPts val="1100"/>
              <a:buFont typeface="Arial"/>
              <a:buNone/>
            </a:pPr>
            <a:r>
              <a:rPr lang="en-US" sz="1100" b="0" dirty="0" smtClean="0"/>
              <a:t>Section </a:t>
            </a:r>
            <a:r>
              <a:rPr lang="en-US" sz="1100" b="0" dirty="0"/>
              <a:t>508 of the Rehabilitation</a:t>
            </a:r>
            <a:r>
              <a:rPr lang="en-US" sz="1100" b="0" baseline="0" dirty="0"/>
              <a:t> Act </a:t>
            </a:r>
            <a:r>
              <a:rPr lang="en-US" sz="1100" dirty="0"/>
              <a:t>was enacted to eliminate barriers in information technology, to make available new opportunities for people with disabilities, and to encourage development of technologies that will help achieve these goals. The </a:t>
            </a:r>
            <a:r>
              <a:rPr lang="en-GB" sz="1100" dirty="0">
                <a:solidFill>
                  <a:srgbClr val="222222"/>
                </a:solidFill>
                <a:highlight>
                  <a:srgbClr val="FFFFFF"/>
                </a:highlight>
                <a:latin typeface="Roboto"/>
                <a:ea typeface="Roboto"/>
                <a:cs typeface="Roboto"/>
                <a:sym typeface="Roboto"/>
              </a:rPr>
              <a:t>IDEA was reauthorized and included recognition of unique language and communication needs of deaf/HOH children. The FCC issued rules to increase TV captioning 1998.</a:t>
            </a:r>
            <a:endParaRPr sz="1100" dirty="0">
              <a:solidFill>
                <a:srgbClr val="222222"/>
              </a:solidFill>
              <a:highlight>
                <a:srgbClr val="FFFFFF"/>
              </a:highlight>
              <a:latin typeface="Roboto"/>
              <a:ea typeface="Roboto"/>
              <a:cs typeface="Roboto"/>
              <a:sym typeface="Roboto"/>
            </a:endParaRPr>
          </a:p>
          <a:p>
            <a:pPr marL="0" lvl="0" indent="0" rtl="0">
              <a:lnSpc>
                <a:spcPct val="115000"/>
              </a:lnSpc>
              <a:spcBef>
                <a:spcPts val="0"/>
              </a:spcBef>
              <a:spcAft>
                <a:spcPts val="0"/>
              </a:spcAft>
              <a:buClr>
                <a:schemeClr val="dk1"/>
              </a:buClr>
              <a:buSzPts val="1100"/>
              <a:buFont typeface="Arial"/>
              <a:buNone/>
            </a:pPr>
            <a:endParaRPr lang="en-GB" sz="1100" dirty="0" smtClean="0">
              <a:solidFill>
                <a:srgbClr val="222222"/>
              </a:solidFill>
              <a:highlight>
                <a:srgbClr val="FFFFFF"/>
              </a:highlight>
              <a:latin typeface="Roboto"/>
              <a:ea typeface="Roboto"/>
              <a:cs typeface="Roboto"/>
              <a:sym typeface="Roboto"/>
            </a:endParaRPr>
          </a:p>
          <a:p>
            <a:pPr marL="0" lvl="0" indent="0" rtl="0">
              <a:lnSpc>
                <a:spcPct val="115000"/>
              </a:lnSpc>
              <a:spcBef>
                <a:spcPts val="0"/>
              </a:spcBef>
              <a:spcAft>
                <a:spcPts val="0"/>
              </a:spcAft>
              <a:buClr>
                <a:schemeClr val="dk1"/>
              </a:buClr>
              <a:buSzPts val="1100"/>
              <a:buFont typeface="Arial"/>
              <a:buNone/>
            </a:pPr>
            <a:r>
              <a:rPr lang="en-GB" sz="1100" dirty="0" smtClean="0">
                <a:solidFill>
                  <a:srgbClr val="222222"/>
                </a:solidFill>
                <a:highlight>
                  <a:srgbClr val="FFFFFF"/>
                </a:highlight>
                <a:latin typeface="Roboto"/>
                <a:ea typeface="Roboto"/>
                <a:cs typeface="Roboto"/>
                <a:sym typeface="Roboto"/>
              </a:rPr>
              <a:t>Hearing </a:t>
            </a:r>
            <a:r>
              <a:rPr lang="en-GB" sz="1100" dirty="0">
                <a:solidFill>
                  <a:srgbClr val="222222"/>
                </a:solidFill>
                <a:highlight>
                  <a:srgbClr val="FFFFFF"/>
                </a:highlight>
                <a:latin typeface="Roboto"/>
                <a:ea typeface="Roboto"/>
                <a:cs typeface="Roboto"/>
                <a:sym typeface="Roboto"/>
              </a:rPr>
              <a:t>aids inside the ear was introduced and Widex introduces first completely digital hearing aid</a:t>
            </a:r>
            <a:r>
              <a:rPr lang="en-GB" sz="1200" b="0" i="0" u="none" strike="noStrike" cap="none" baseline="0" dirty="0">
                <a:solidFill>
                  <a:schemeClr val="dk1"/>
                </a:solidFill>
                <a:highlight>
                  <a:srgbClr val="FFFFFF"/>
                </a:highlight>
                <a:latin typeface="Arial"/>
                <a:ea typeface="Roboto"/>
                <a:cs typeface="Arial"/>
                <a:sym typeface="Arial"/>
              </a:rPr>
              <a:t>. </a:t>
            </a:r>
            <a:r>
              <a:rPr lang="en-US" sz="1200" b="0" i="0" u="none" strike="noStrike" cap="none" baseline="0" dirty="0">
                <a:solidFill>
                  <a:schemeClr val="dk1"/>
                </a:solidFill>
                <a:latin typeface="Arial"/>
                <a:ea typeface="Arial"/>
                <a:cs typeface="Arial"/>
                <a:sym typeface="Arial"/>
              </a:rPr>
              <a:t>Also during this time WCAG 1.0 became a World Wide Web Consortium or W3C recommendation.</a:t>
            </a: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endParaRPr lang="en-US" sz="1200" b="0"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None/>
            </a:pPr>
            <a:r>
              <a:rPr lang="en-US" sz="1200" b="0" i="0" u="none" strike="noStrike" cap="none" dirty="0" smtClean="0">
                <a:solidFill>
                  <a:schemeClr val="dk1"/>
                </a:solidFill>
                <a:latin typeface="Arial"/>
                <a:ea typeface="Arial"/>
                <a:cs typeface="Arial"/>
                <a:sym typeface="Arial"/>
              </a:rPr>
              <a:t>Since </a:t>
            </a:r>
            <a:r>
              <a:rPr lang="en-US" sz="1200" b="0" i="0" u="none" strike="noStrike" cap="none" dirty="0">
                <a:solidFill>
                  <a:schemeClr val="dk1"/>
                </a:solidFill>
                <a:latin typeface="Arial"/>
                <a:ea typeface="Arial"/>
                <a:cs typeface="Arial"/>
                <a:sym typeface="Arial"/>
              </a:rPr>
              <a:t>2000…</a:t>
            </a:r>
            <a:r>
              <a:rPr lang="en-GB" dirty="0"/>
              <a:t>During</a:t>
            </a:r>
            <a:r>
              <a:rPr lang="en-GB" sz="1200" b="0" i="0" u="none" strike="noStrike" cap="none" dirty="0">
                <a:solidFill>
                  <a:schemeClr val="dk1"/>
                </a:solidFill>
                <a:latin typeface="Arial"/>
                <a:ea typeface="Arial"/>
                <a:cs typeface="Arial"/>
                <a:sym typeface="Arial"/>
              </a:rPr>
              <a:t> the first ten years of the 2000s, Video Relay Service or VRS was coming to the forefront in providing video based relay services. The FCC recognizes the captioned</a:t>
            </a:r>
            <a:r>
              <a:rPr lang="en-GB" sz="1200" b="0" i="0" u="none" strike="noStrike" cap="none" baseline="0" dirty="0">
                <a:solidFill>
                  <a:schemeClr val="dk1"/>
                </a:solidFill>
                <a:latin typeface="Arial"/>
                <a:ea typeface="Arial"/>
                <a:cs typeface="Arial"/>
                <a:sym typeface="Arial"/>
              </a:rPr>
              <a:t> telephone services and the IP or web based relay services. </a:t>
            </a:r>
            <a:r>
              <a:rPr lang="en-GB" sz="1200" b="0" i="0" u="none" strike="noStrike" cap="none" dirty="0">
                <a:solidFill>
                  <a:schemeClr val="dk1"/>
                </a:solidFill>
                <a:latin typeface="Arial"/>
                <a:ea typeface="Arial"/>
                <a:cs typeface="Arial"/>
                <a:sym typeface="Arial"/>
              </a:rPr>
              <a:t>T</a:t>
            </a:r>
            <a:r>
              <a:rPr lang="en-GB" dirty="0"/>
              <a:t>he T</a:t>
            </a:r>
            <a:r>
              <a:rPr lang="en-GB" sz="1200" b="0" i="0" u="none" strike="noStrike" cap="none" dirty="0">
                <a:solidFill>
                  <a:schemeClr val="dk1"/>
                </a:solidFill>
                <a:latin typeface="Arial"/>
                <a:ea typeface="Arial"/>
                <a:cs typeface="Arial"/>
                <a:sym typeface="Arial"/>
              </a:rPr>
              <a:t>wenty-First Century Communications and Video Accessibility Act of 2010 was passed</a:t>
            </a:r>
            <a:r>
              <a:rPr lang="en-GB" dirty="0"/>
              <a:t> and</a:t>
            </a:r>
            <a:r>
              <a:rPr lang="en-GB" sz="1200" b="0" i="0" u="none" strike="noStrike" cap="none" dirty="0">
                <a:solidFill>
                  <a:schemeClr val="dk1"/>
                </a:solidFill>
                <a:latin typeface="Arial"/>
                <a:ea typeface="Arial"/>
                <a:cs typeface="Arial"/>
                <a:sym typeface="Arial"/>
              </a:rPr>
              <a:t> requir</a:t>
            </a:r>
            <a:r>
              <a:rPr lang="en-GB" dirty="0"/>
              <a:t>ed</a:t>
            </a:r>
            <a:r>
              <a:rPr lang="en-GB" sz="1200" b="0" i="0" u="none" strike="noStrike" cap="none" dirty="0">
                <a:solidFill>
                  <a:schemeClr val="dk1"/>
                </a:solidFill>
                <a:latin typeface="Arial"/>
                <a:ea typeface="Arial"/>
                <a:cs typeface="Arial"/>
                <a:sym typeface="Arial"/>
              </a:rPr>
              <a:t> that videos shown on television with captions must also be captioned when shown online afterwards. There is still a struggle to get various entities to comply with this law, especially news stations. </a:t>
            </a:r>
            <a:endParaRPr dirty="0"/>
          </a:p>
          <a:p>
            <a:pPr marL="0" lvl="0" indent="0" rtl="0">
              <a:lnSpc>
                <a:spcPct val="115000"/>
              </a:lnSpc>
              <a:spcBef>
                <a:spcPts val="0"/>
              </a:spcBef>
              <a:spcAft>
                <a:spcPts val="0"/>
              </a:spcAft>
              <a:buClr>
                <a:schemeClr val="dk1"/>
              </a:buClr>
              <a:buSzPts val="1100"/>
              <a:buFont typeface="Arial"/>
              <a:buNone/>
            </a:pPr>
            <a:endParaRPr lang="en-GB" dirty="0" smtClean="0"/>
          </a:p>
          <a:p>
            <a:pPr marL="0" lvl="0" indent="0" rtl="0">
              <a:lnSpc>
                <a:spcPct val="115000"/>
              </a:lnSpc>
              <a:spcBef>
                <a:spcPts val="0"/>
              </a:spcBef>
              <a:spcAft>
                <a:spcPts val="0"/>
              </a:spcAft>
              <a:buClr>
                <a:schemeClr val="dk1"/>
              </a:buClr>
              <a:buSzPts val="1100"/>
              <a:buFont typeface="Arial"/>
              <a:buNone/>
            </a:pPr>
            <a:r>
              <a:rPr lang="en-GB" dirty="0" smtClean="0"/>
              <a:t>FCC </a:t>
            </a:r>
            <a:r>
              <a:rPr lang="en-GB" dirty="0"/>
              <a:t>released rules requiring captioning of emergency information, Text-to-911 capabilities slowly emerged in cities, hearing aid compatibility rules for digital wireless telephones, and the FCC adopted video relay service or VRS standards, including 24 hours/7 day a week requirements. Also in recent years, captioning in movie theaters was mandated and slowly coming about.  WCAG 2.0</a:t>
            </a:r>
            <a:r>
              <a:rPr lang="en-GB" baseline="0" dirty="0"/>
              <a:t> was published as a W3C recommendation in 2008.</a:t>
            </a:r>
            <a:endParaRPr dirty="0"/>
          </a:p>
          <a:p>
            <a:pPr marL="0" marR="0" lvl="0" indent="0" algn="l" rtl="0">
              <a:spcBef>
                <a:spcPts val="0"/>
              </a:spcBef>
              <a:spcAft>
                <a:spcPts val="0"/>
              </a:spcAft>
              <a:buNone/>
            </a:pPr>
            <a:endParaRPr dirty="0"/>
          </a:p>
        </p:txBody>
      </p:sp>
      <p:sp>
        <p:nvSpPr>
          <p:cNvPr id="254" name="Shape 254"/>
          <p:cNvSpPr txBox="1">
            <a:spLocks noGrp="1"/>
          </p:cNvSpPr>
          <p:nvPr>
            <p:ph type="sldNum" idx="12"/>
          </p:nvPr>
        </p:nvSpPr>
        <p:spPr>
          <a:xfrm>
            <a:off x="6022876" y="8686800"/>
            <a:ext cx="835124"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Arial"/>
                <a:ea typeface="Arial"/>
                <a:cs typeface="Arial"/>
                <a:sym typeface="Arial"/>
              </a:rPr>
              <a:t>5</a:t>
            </a:fld>
            <a:endParaRPr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85383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Shape 264"/>
          <p:cNvSpPr txBox="1">
            <a:spLocks noGrp="1"/>
          </p:cNvSpPr>
          <p:nvPr>
            <p:ph type="body" idx="1"/>
          </p:nvPr>
        </p:nvSpPr>
        <p:spPr>
          <a:xfrm>
            <a:off x="1124744" y="4343400"/>
            <a:ext cx="4608512"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dirty="0" smtClean="0"/>
              <a:t>Transformation of Communication Access</a:t>
            </a:r>
          </a:p>
          <a:p>
            <a:pPr marL="0" marR="0" lvl="0" indent="0" algn="l" rtl="0">
              <a:spcBef>
                <a:spcPts val="0"/>
              </a:spcBef>
              <a:spcAft>
                <a:spcPts val="0"/>
              </a:spcAft>
              <a:buNone/>
            </a:pPr>
            <a:r>
              <a:rPr lang="en-GB" dirty="0" smtClean="0"/>
              <a:t>As </a:t>
            </a:r>
            <a:r>
              <a:rPr lang="en-GB" dirty="0"/>
              <a:t>you heard earlier, through the years, as we become more and more digital, we have seen a true transformation in communication access tools for those who are deaf or hard of hearing. Julie and</a:t>
            </a:r>
            <a:r>
              <a:rPr lang="en-GB" baseline="0" dirty="0"/>
              <a:t> Jennifer will now talk more about Communication Access. </a:t>
            </a:r>
            <a:endParaRPr sz="1200" b="0" i="0" u="none" strike="noStrike" cap="none" dirty="0">
              <a:solidFill>
                <a:schemeClr val="dk1"/>
              </a:solidFill>
              <a:latin typeface="Arial"/>
              <a:ea typeface="Arial"/>
              <a:cs typeface="Arial"/>
              <a:sym typeface="Arial"/>
            </a:endParaRPr>
          </a:p>
        </p:txBody>
      </p:sp>
      <p:sp>
        <p:nvSpPr>
          <p:cNvPr id="265" name="Shape 265"/>
          <p:cNvSpPr txBox="1">
            <a:spLocks noGrp="1"/>
          </p:cNvSpPr>
          <p:nvPr>
            <p:ph type="sldNum" idx="12"/>
          </p:nvPr>
        </p:nvSpPr>
        <p:spPr>
          <a:xfrm>
            <a:off x="6022876" y="8686800"/>
            <a:ext cx="835124"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Arial"/>
                <a:ea typeface="Arial"/>
                <a:cs typeface="Arial"/>
                <a:sym typeface="Arial"/>
              </a:rPr>
              <a:t>6</a:t>
            </a:fld>
            <a:endParaRPr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82614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Shape 273"/>
          <p:cNvSpPr txBox="1">
            <a:spLocks noGrp="1"/>
          </p:cNvSpPr>
          <p:nvPr>
            <p:ph type="body" idx="1"/>
          </p:nvPr>
        </p:nvSpPr>
        <p:spPr>
          <a:xfrm>
            <a:off x="1124744" y="4343400"/>
            <a:ext cx="4608512"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dirty="0"/>
              <a:t>One such change in communication access has been in the area of interpreting. It’s become more varied as more and more situations are presented in digital formats. On your left, this is a picture of  a live or in-person interpreting situation where there is a live interpreter interprets the speakers or situation. One major frustration about this is that this situation is dependent on whether or not an interpreter was available or there are scheduling issues. </a:t>
            </a:r>
          </a:p>
          <a:p>
            <a:pPr marL="0" marR="0" lvl="0" indent="0" algn="l" rtl="0">
              <a:spcBef>
                <a:spcPts val="0"/>
              </a:spcBef>
              <a:spcAft>
                <a:spcPts val="0"/>
              </a:spcAft>
              <a:buNone/>
            </a:pPr>
            <a:endParaRPr lang="en-GB" dirty="0"/>
          </a:p>
          <a:p>
            <a:pPr marL="0" marR="0" lvl="0" indent="0" algn="l" rtl="0">
              <a:spcBef>
                <a:spcPts val="0"/>
              </a:spcBef>
              <a:spcAft>
                <a:spcPts val="0"/>
              </a:spcAft>
              <a:buNone/>
            </a:pPr>
            <a:r>
              <a:rPr lang="en-GB" dirty="0"/>
              <a:t>On the right is video remote interpreting or on-demand interpreting. This allows for portability in receiving interpreting services or allows for immediate needs to be met. The downside to this particular format is that in the medical situations, doctors and hospitals are considering this format to be the best effective way for providing interpreting services. It’s a good way but it is to be considered a last resort and used only until a live interpreter can be brought onsite. In other situations such as one-on-one meetings or even trainings, this may be a good option. </a:t>
            </a:r>
          </a:p>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GB" sz="1200" b="0" i="0" u="none" strike="noStrike" cap="none" dirty="0">
                <a:solidFill>
                  <a:schemeClr val="dk1"/>
                </a:solidFill>
                <a:latin typeface="Arial"/>
                <a:ea typeface="Arial"/>
                <a:cs typeface="Arial"/>
                <a:sym typeface="Arial"/>
              </a:rPr>
              <a:t>Photo Credits: </a:t>
            </a:r>
            <a:endParaRPr dirty="0"/>
          </a:p>
          <a:p>
            <a:pPr marL="0" marR="0" lvl="0" indent="0" algn="l" rtl="0">
              <a:spcBef>
                <a:spcPts val="0"/>
              </a:spcBef>
              <a:spcAft>
                <a:spcPts val="0"/>
              </a:spcAft>
              <a:buNone/>
            </a:pPr>
            <a:r>
              <a:rPr lang="en-GB" sz="1200" b="0" i="0" u="none" strike="noStrike" cap="none" dirty="0">
                <a:solidFill>
                  <a:schemeClr val="dk1"/>
                </a:solidFill>
                <a:latin typeface="Arial"/>
                <a:ea typeface="Arial"/>
                <a:cs typeface="Arial"/>
                <a:sym typeface="Arial"/>
              </a:rPr>
              <a:t>Live Interpreting Photo Source: Varvara Romashkina, sign language interpreter</a:t>
            </a:r>
            <a:endParaRPr dirty="0"/>
          </a:p>
          <a:p>
            <a:pPr marL="0" marR="0" lvl="0" indent="0" algn="l" rtl="0">
              <a:spcBef>
                <a:spcPts val="0"/>
              </a:spcBef>
              <a:spcAft>
                <a:spcPts val="0"/>
              </a:spcAft>
              <a:buNone/>
            </a:pPr>
            <a:r>
              <a:rPr lang="en-GB" sz="1200" b="0" i="0" u="none" strike="noStrike" cap="none" dirty="0">
                <a:solidFill>
                  <a:schemeClr val="dk1"/>
                </a:solidFill>
                <a:latin typeface="Arial"/>
                <a:ea typeface="Arial"/>
                <a:cs typeface="Arial"/>
                <a:sym typeface="Arial"/>
              </a:rPr>
              <a:t>Remote Interpreting Photo Source: Significan't SignVideo, London, U.K.</a:t>
            </a:r>
            <a:endParaRPr sz="1200" b="0" i="0" u="none" strike="noStrike" cap="none" dirty="0">
              <a:solidFill>
                <a:schemeClr val="dk1"/>
              </a:solidFill>
              <a:latin typeface="Arial"/>
              <a:ea typeface="Arial"/>
              <a:cs typeface="Arial"/>
              <a:sym typeface="Arial"/>
            </a:endParaRPr>
          </a:p>
        </p:txBody>
      </p:sp>
      <p:sp>
        <p:nvSpPr>
          <p:cNvPr id="274" name="Shape 274"/>
          <p:cNvSpPr txBox="1">
            <a:spLocks noGrp="1"/>
          </p:cNvSpPr>
          <p:nvPr>
            <p:ph type="sldNum" idx="12"/>
          </p:nvPr>
        </p:nvSpPr>
        <p:spPr>
          <a:xfrm>
            <a:off x="6022876" y="8686800"/>
            <a:ext cx="835124"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Arial"/>
                <a:ea typeface="Arial"/>
                <a:cs typeface="Arial"/>
                <a:sym typeface="Arial"/>
              </a:rPr>
              <a:t>7</a:t>
            </a:fld>
            <a:endParaRPr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46013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Shape 299"/>
          <p:cNvSpPr txBox="1">
            <a:spLocks noGrp="1"/>
          </p:cNvSpPr>
          <p:nvPr>
            <p:ph type="body" idx="1"/>
          </p:nvPr>
        </p:nvSpPr>
        <p:spPr>
          <a:xfrm>
            <a:off x="1124744" y="4343400"/>
            <a:ext cx="4608512"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Font typeface="Arial"/>
              <a:buNone/>
            </a:pPr>
            <a:r>
              <a:rPr lang="en-GB" dirty="0"/>
              <a:t>Another change in communication access has been the tools used for communication as you see here on the screen, these are a few of many tools that the deaf/hard of hearing take advantage of. </a:t>
            </a:r>
          </a:p>
          <a:p>
            <a:pPr marL="0" lvl="0" indent="0" rtl="0">
              <a:spcBef>
                <a:spcPts val="0"/>
              </a:spcBef>
              <a:spcAft>
                <a:spcPts val="0"/>
              </a:spcAft>
              <a:buClr>
                <a:schemeClr val="dk1"/>
              </a:buClr>
              <a:buFont typeface="Arial"/>
              <a:buNone/>
            </a:pPr>
            <a:r>
              <a:rPr lang="en-GB" dirty="0" smtClean="0"/>
              <a:t>Starting </a:t>
            </a:r>
            <a:r>
              <a:rPr lang="en-GB" dirty="0"/>
              <a:t>on the top left, this is a picture of one of the earliest teletypewriters or TTYs and it resembled a large dishwasher. From that, it evolved into the smaller teletypewriter pictured in the middle, top row, which was more portable resembling a small typewriter with a screen and cups for the phone’s headset. To make it easier to communicate outside the home, the compact TTY on the top right was developed and this one was used with a phone headset or a direct connect to the cell phone. </a:t>
            </a:r>
          </a:p>
          <a:p>
            <a:pPr marL="0" lvl="0" indent="0" rtl="0">
              <a:spcBef>
                <a:spcPts val="0"/>
              </a:spcBef>
              <a:spcAft>
                <a:spcPts val="0"/>
              </a:spcAft>
              <a:buClr>
                <a:schemeClr val="dk1"/>
              </a:buClr>
              <a:buFont typeface="Arial"/>
              <a:buNone/>
            </a:pPr>
            <a:r>
              <a:rPr lang="en-GB" dirty="0" smtClean="0"/>
              <a:t>Bottom </a:t>
            </a:r>
            <a:r>
              <a:rPr lang="en-GB" dirty="0"/>
              <a:t>row left are a couple pagers that were used by deaf or hard of hearing individuals. Texting was a great communication tool at the time these pagers were used. To the right of the pagers is the captioned telephone. This has been around for a few years and probably getting more and more useful as voice to text software improves. The videophone which can be used person to person, with another person who has a videophone or using video relay service where the deaf individual might either use sign language to communicate with the operator speaking on their behalf or the deaf individual might speak on the phone and watch the interpreter interpret what the other person is saying. Of course, the last picture is of a smartphone. As we all know, many of us are addicted to our smartphones. The same is said for deaf or hard of hearing individuals. </a:t>
            </a:r>
          </a:p>
          <a:p>
            <a:pPr marL="0" lvl="0" indent="0" rtl="0">
              <a:spcBef>
                <a:spcPts val="0"/>
              </a:spcBef>
              <a:spcAft>
                <a:spcPts val="0"/>
              </a:spcAft>
              <a:buClr>
                <a:schemeClr val="dk1"/>
              </a:buClr>
              <a:buFont typeface="Arial"/>
              <a:buNone/>
            </a:pPr>
            <a:r>
              <a:rPr lang="en-GB" dirty="0" smtClean="0"/>
              <a:t>As </a:t>
            </a:r>
            <a:r>
              <a:rPr lang="en-GB" dirty="0"/>
              <a:t>you can see here, as the phone evolved form the oldest TTY to the smartphone, it definitely transformed the world of communication for deaf and hard of hearing people.</a:t>
            </a:r>
            <a:r>
              <a:rPr lang="en-GB" baseline="0" dirty="0"/>
              <a:t> These technologies break down the communication barriers but those barriers still remain at times due to awareness, or lack of awareness. </a:t>
            </a:r>
            <a:endParaRPr lang="en-GB" dirty="0"/>
          </a:p>
          <a:p>
            <a:pPr marL="0" lvl="0" indent="0" rtl="0">
              <a:spcBef>
                <a:spcPts val="0"/>
              </a:spcBef>
              <a:spcAft>
                <a:spcPts val="0"/>
              </a:spcAft>
              <a:buClr>
                <a:schemeClr val="dk1"/>
              </a:buClr>
              <a:buFont typeface="Arial"/>
              <a:buNone/>
            </a:pPr>
            <a:r>
              <a:rPr lang="en-GB" dirty="0" smtClean="0"/>
              <a:t>From</a:t>
            </a:r>
            <a:r>
              <a:rPr lang="en-GB" baseline="0" dirty="0" smtClean="0"/>
              <a:t> </a:t>
            </a:r>
            <a:r>
              <a:rPr lang="en-GB" baseline="0" dirty="0"/>
              <a:t>a personal standpoint, I cannot tell you how much these tools have allowed me to be more independent and to communicate with many different people. These tools along with my hearing aids and now my cochlear implants enable me to function in the world, especially the workplace which I’ll talk about shortly. First I’m going to let Jennifer speak to a service and technology that is a big part of my life and is so for many other deaf and hard of hearing individuals. </a:t>
            </a:r>
            <a:endParaRPr dirty="0"/>
          </a:p>
          <a:p>
            <a:pPr marL="0" lvl="0" indent="0" rtl="0">
              <a:spcBef>
                <a:spcPts val="0"/>
              </a:spcBef>
              <a:spcAft>
                <a:spcPts val="0"/>
              </a:spcAft>
              <a:buClr>
                <a:schemeClr val="dk1"/>
              </a:buClr>
              <a:buFont typeface="Arial"/>
              <a:buNone/>
            </a:pPr>
            <a:endParaRPr dirty="0"/>
          </a:p>
          <a:p>
            <a:pPr marL="0" lvl="0" indent="0" rtl="0">
              <a:spcBef>
                <a:spcPts val="0"/>
              </a:spcBef>
              <a:spcAft>
                <a:spcPts val="0"/>
              </a:spcAft>
              <a:buClr>
                <a:schemeClr val="dk1"/>
              </a:buClr>
              <a:buFont typeface="Arial"/>
              <a:buNone/>
            </a:pPr>
            <a:r>
              <a:rPr lang="en-GB" dirty="0"/>
              <a:t>Photo Credits: </a:t>
            </a:r>
            <a:endParaRPr dirty="0"/>
          </a:p>
          <a:p>
            <a:pPr marL="0" lvl="0" indent="0" rtl="0">
              <a:spcBef>
                <a:spcPts val="0"/>
              </a:spcBef>
              <a:spcAft>
                <a:spcPts val="0"/>
              </a:spcAft>
              <a:buClr>
                <a:schemeClr val="dk1"/>
              </a:buClr>
              <a:buFont typeface="Arial"/>
              <a:buNone/>
            </a:pPr>
            <a:r>
              <a:rPr lang="en-GB" dirty="0"/>
              <a:t>Teletypewriter Photo Source: Wikiwand</a:t>
            </a:r>
            <a:endParaRPr dirty="0"/>
          </a:p>
          <a:p>
            <a:pPr marL="0" lvl="0" indent="0" rtl="0">
              <a:spcBef>
                <a:spcPts val="0"/>
              </a:spcBef>
              <a:spcAft>
                <a:spcPts val="0"/>
              </a:spcAft>
              <a:buClr>
                <a:schemeClr val="dk1"/>
              </a:buClr>
              <a:buFont typeface="Arial"/>
              <a:buNone/>
            </a:pPr>
            <a:r>
              <a:rPr lang="en-GB" dirty="0"/>
              <a:t>Videophone Photo Source: ZVRS </a:t>
            </a:r>
          </a:p>
          <a:p>
            <a:pPr marL="0" lvl="0" indent="0" rtl="0">
              <a:spcBef>
                <a:spcPts val="0"/>
              </a:spcBef>
              <a:spcAft>
                <a:spcPts val="0"/>
              </a:spcAft>
              <a:buClr>
                <a:schemeClr val="dk1"/>
              </a:buClr>
              <a:buFont typeface="Arial"/>
              <a:buNone/>
            </a:pPr>
            <a:r>
              <a:rPr lang="en-GB" dirty="0"/>
              <a:t>Other pictures: Public Domain</a:t>
            </a:r>
            <a:endParaRPr dirty="0"/>
          </a:p>
          <a:p>
            <a:pPr marL="0" marR="0" lvl="0" indent="0" algn="l" rtl="0">
              <a:spcBef>
                <a:spcPts val="0"/>
              </a:spcBef>
              <a:spcAft>
                <a:spcPts val="0"/>
              </a:spcAft>
              <a:buClr>
                <a:srgbClr val="000000"/>
              </a:buClr>
              <a:buFont typeface="Arial"/>
              <a:buNone/>
            </a:pPr>
            <a:endParaRPr dirty="0"/>
          </a:p>
        </p:txBody>
      </p:sp>
      <p:sp>
        <p:nvSpPr>
          <p:cNvPr id="300" name="Shape 300"/>
          <p:cNvSpPr txBox="1">
            <a:spLocks noGrp="1"/>
          </p:cNvSpPr>
          <p:nvPr>
            <p:ph type="sldNum" idx="12"/>
          </p:nvPr>
        </p:nvSpPr>
        <p:spPr>
          <a:xfrm>
            <a:off x="6022876" y="8686800"/>
            <a:ext cx="835124"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Arial"/>
                <a:ea typeface="Arial"/>
                <a:cs typeface="Arial"/>
                <a:sym typeface="Arial"/>
              </a:rPr>
              <a:t>8</a:t>
            </a:fld>
            <a:endParaRPr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37607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Shape 222"/>
          <p:cNvSpPr txBox="1">
            <a:spLocks noGrp="1"/>
          </p:cNvSpPr>
          <p:nvPr>
            <p:ph type="body" idx="1"/>
          </p:nvPr>
        </p:nvSpPr>
        <p:spPr>
          <a:xfrm>
            <a:off x="1124744" y="4343400"/>
            <a:ext cx="4608512" cy="4114800"/>
          </a:xfrm>
          <a:prstGeom prst="rect">
            <a:avLst/>
          </a:prstGeom>
          <a:noFill/>
          <a:ln>
            <a:noFill/>
          </a:ln>
        </p:spPr>
        <p:txBody>
          <a:bodyPr spcFirstLastPara="1" wrap="square" lIns="91425" tIns="45700" rIns="91425" bIns="45700" anchor="t" anchorCtr="0">
            <a:noAutofit/>
          </a:bodyPr>
          <a:lstStyle/>
          <a:p>
            <a:pPr marL="0" lvl="0"/>
            <a:r>
              <a:rPr lang="en-US" dirty="0"/>
              <a:t>General public is not aware of how captions are generated. If asked most people respond with “I just thought it was done by a computer.” Well, it is – sort of.  I’ll explain that on the next slide.  It’s not something that anyone can just decide tomorrow they want to be a captioner.  It takes training.  It’s not just “typing.” Then I’m sure you’re thinking: But voice recognition is good enough to do captioning. Hold that thought and I’ll come back to it. Captioners have to know a lot of things about a lot of things, but we don’t know everything about everything. We could caption a seminar on cybersecurity at 9am and then captioning a medical conference at 1pm and then caption a cooking show at 5pm. These are all vastly different subjects with their own terminology. For accurate captions, we have to do our homework. To much surprise, we do not know every word in every language about all subjects. Our ears are not magical. They are trained but not magical. This is why having a good captioner with the knowledge about the topic they are captioning is critical to having the  captions be complete and readable and accurate.  </a:t>
            </a:r>
          </a:p>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p:txBody>
      </p:sp>
      <p:sp>
        <p:nvSpPr>
          <p:cNvPr id="223" name="Shape 223"/>
          <p:cNvSpPr txBox="1">
            <a:spLocks noGrp="1"/>
          </p:cNvSpPr>
          <p:nvPr>
            <p:ph type="sldNum" idx="12"/>
          </p:nvPr>
        </p:nvSpPr>
        <p:spPr>
          <a:xfrm>
            <a:off x="6022876" y="8686800"/>
            <a:ext cx="835124"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9</a:t>
            </a:fld>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91089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Option1">
  <p:cSld name="Title Slide Option1">
    <p:bg>
      <p:bgPr>
        <a:solidFill>
          <a:schemeClr val="lt2"/>
        </a:solidFill>
        <a:effectLst/>
      </p:bgPr>
    </p:bg>
    <p:spTree>
      <p:nvGrpSpPr>
        <p:cNvPr id="1" name="Shape 12"/>
        <p:cNvGrpSpPr/>
        <p:nvPr/>
      </p:nvGrpSpPr>
      <p:grpSpPr>
        <a:xfrm>
          <a:off x="0" y="0"/>
          <a:ext cx="0" cy="0"/>
          <a:chOff x="0" y="0"/>
          <a:chExt cx="0" cy="0"/>
        </a:xfrm>
      </p:grpSpPr>
      <p:pic>
        <p:nvPicPr>
          <p:cNvPr id="13" name="Shape 13"/>
          <p:cNvPicPr preferRelativeResize="0"/>
          <p:nvPr/>
        </p:nvPicPr>
        <p:blipFill rotWithShape="1">
          <a:blip r:embed="rId2">
            <a:alphaModFix/>
          </a:blip>
          <a:srcRect/>
          <a:stretch/>
        </p:blipFill>
        <p:spPr>
          <a:xfrm>
            <a:off x="460375" y="409958"/>
            <a:ext cx="1144800" cy="809347"/>
          </a:xfrm>
          <a:prstGeom prst="rect">
            <a:avLst/>
          </a:prstGeom>
          <a:noFill/>
          <a:ln>
            <a:noFill/>
          </a:ln>
        </p:spPr>
      </p:pic>
      <p:sp>
        <p:nvSpPr>
          <p:cNvPr id="14" name="Shape 14"/>
          <p:cNvSpPr txBox="1">
            <a:spLocks noGrp="1"/>
          </p:cNvSpPr>
          <p:nvPr>
            <p:ph type="ctrTitle"/>
          </p:nvPr>
        </p:nvSpPr>
        <p:spPr>
          <a:xfrm>
            <a:off x="447675" y="1680064"/>
            <a:ext cx="3683000" cy="2244236"/>
          </a:xfrm>
          <a:prstGeom prst="rect">
            <a:avLst/>
          </a:prstGeom>
          <a:noFill/>
          <a:ln>
            <a:noFill/>
          </a:ln>
        </p:spPr>
        <p:txBody>
          <a:bodyPr spcFirstLastPara="1" wrap="square" lIns="91425" tIns="91425" rIns="91425" bIns="91425" anchor="t" anchorCtr="0"/>
          <a:lstStyle>
            <a:lvl1pPr marR="0" lvl="0" algn="l" rtl="0">
              <a:lnSpc>
                <a:spcPct val="116666"/>
              </a:lnSpc>
              <a:spcBef>
                <a:spcPts val="0"/>
              </a:spcBef>
              <a:spcAft>
                <a:spcPts val="0"/>
              </a:spcAft>
              <a:buClr>
                <a:schemeClr val="lt1"/>
              </a:buClr>
              <a:buSzPts val="3600"/>
              <a:buFont typeface="Times New Roman"/>
              <a:buNone/>
              <a:defRPr sz="3600" b="1" i="0" u="none" strike="noStrike" cap="none">
                <a:solidFill>
                  <a:schemeClr val="lt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Shape 15"/>
          <p:cNvSpPr txBox="1">
            <a:spLocks noGrp="1"/>
          </p:cNvSpPr>
          <p:nvPr>
            <p:ph type="subTitle" idx="1"/>
          </p:nvPr>
        </p:nvSpPr>
        <p:spPr>
          <a:xfrm>
            <a:off x="447675" y="4057650"/>
            <a:ext cx="3397250" cy="1466850"/>
          </a:xfrm>
          <a:prstGeom prst="rect">
            <a:avLst/>
          </a:prstGeom>
          <a:noFill/>
          <a:ln>
            <a:noFill/>
          </a:ln>
        </p:spPr>
        <p:txBody>
          <a:bodyPr spcFirstLastPara="1" wrap="square" lIns="91425" tIns="91425" rIns="91425" bIns="91425" anchor="t" anchorCtr="0"/>
          <a:lstStyle>
            <a:lvl1pPr marR="0" lvl="0" algn="l" rtl="0">
              <a:lnSpc>
                <a:spcPct val="133333"/>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R="0" lvl="1" algn="ctr" rtl="0">
              <a:lnSpc>
                <a:spcPct val="118750"/>
              </a:lnSpc>
              <a:spcBef>
                <a:spcPts val="0"/>
              </a:spcBef>
              <a:spcAft>
                <a:spcPts val="0"/>
              </a:spcAft>
              <a:buClr>
                <a:schemeClr val="lt2"/>
              </a:buClr>
              <a:buSzPts val="1600"/>
              <a:buFont typeface="Arial"/>
              <a:buNone/>
              <a:defRPr sz="1600" b="0" i="0" u="none" strike="noStrike" cap="none">
                <a:solidFill>
                  <a:srgbClr val="888888"/>
                </a:solidFill>
                <a:latin typeface="Arial"/>
                <a:ea typeface="Arial"/>
                <a:cs typeface="Arial"/>
                <a:sym typeface="Arial"/>
              </a:defRPr>
            </a:lvl2pPr>
            <a:lvl3pPr marR="0" lvl="2" algn="ctr" rtl="0">
              <a:lnSpc>
                <a:spcPct val="118750"/>
              </a:lnSpc>
              <a:spcBef>
                <a:spcPts val="0"/>
              </a:spcBef>
              <a:spcAft>
                <a:spcPts val="0"/>
              </a:spcAft>
              <a:buClr>
                <a:schemeClr val="accent4"/>
              </a:buClr>
              <a:buSzPts val="1600"/>
              <a:buFont typeface="Arial"/>
              <a:buNone/>
              <a:defRPr sz="1600" b="0" i="0" u="none" strike="noStrike" cap="none">
                <a:solidFill>
                  <a:srgbClr val="888888"/>
                </a:solidFill>
                <a:latin typeface="Arial"/>
                <a:ea typeface="Arial"/>
                <a:cs typeface="Arial"/>
                <a:sym typeface="Arial"/>
              </a:defRPr>
            </a:lvl3pPr>
            <a:lvl4pPr marR="0" lvl="3" algn="ctr" rtl="0">
              <a:lnSpc>
                <a:spcPct val="125000"/>
              </a:lnSpc>
              <a:spcBef>
                <a:spcPts val="0"/>
              </a:spcBef>
              <a:spcAft>
                <a:spcPts val="0"/>
              </a:spcAft>
              <a:buClr>
                <a:schemeClr val="dk1"/>
              </a:buClr>
              <a:buSzPts val="1200"/>
              <a:buFont typeface="Arial"/>
              <a:buNone/>
              <a:defRPr sz="1200" b="0" i="0" u="none" strike="noStrike" cap="none">
                <a:solidFill>
                  <a:srgbClr val="888888"/>
                </a:solidFill>
                <a:latin typeface="Arial"/>
                <a:ea typeface="Arial"/>
                <a:cs typeface="Arial"/>
                <a:sym typeface="Arial"/>
              </a:defRPr>
            </a:lvl4pPr>
            <a:lvl5pPr marR="0" lvl="4" algn="ctr" rtl="0">
              <a:spcBef>
                <a:spcPts val="85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6" name="Shape 16"/>
          <p:cNvSpPr txBox="1">
            <a:spLocks noGrp="1"/>
          </p:cNvSpPr>
          <p:nvPr>
            <p:ph type="body" idx="2"/>
          </p:nvPr>
        </p:nvSpPr>
        <p:spPr>
          <a:xfrm>
            <a:off x="447675" y="6265863"/>
            <a:ext cx="3962400" cy="28575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 name="Shape 17"/>
          <p:cNvSpPr>
            <a:spLocks noGrp="1"/>
          </p:cNvSpPr>
          <p:nvPr>
            <p:ph type="pic" idx="3"/>
          </p:nvPr>
        </p:nvSpPr>
        <p:spPr>
          <a:xfrm>
            <a:off x="4581524" y="0"/>
            <a:ext cx="4562475" cy="6858000"/>
          </a:xfrm>
          <a:prstGeom prst="rect">
            <a:avLst/>
          </a:prstGeom>
          <a:solidFill>
            <a:srgbClr val="BBBBBB"/>
          </a:solidFill>
          <a:ln>
            <a:noFill/>
          </a:ln>
        </p:spPr>
        <p:txBody>
          <a:bodyPr spcFirstLastPara="1" wrap="square" lIns="91425" tIns="91425" rIns="91425" bIns="91425" anchor="t" anchorCtr="0"/>
          <a:lstStyle>
            <a:lvl1pPr marR="0" lvl="0" algn="ctr" rtl="0">
              <a:lnSpc>
                <a:spcPct val="172727"/>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Divider Option 1">
  <p:cSld name="Divider Option 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Shape 187"/>
          <p:cNvSpPr/>
          <p:nvPr/>
        </p:nvSpPr>
        <p:spPr>
          <a:xfrm>
            <a:off x="1971675" y="784223"/>
            <a:ext cx="5210175" cy="5422209"/>
          </a:xfrm>
          <a:custGeom>
            <a:avLst/>
            <a:gdLst/>
            <a:ahLst/>
            <a:cxnLst/>
            <a:rect l="0" t="0" r="0" b="0"/>
            <a:pathLst>
              <a:path w="1453" h="1512" extrusionOk="0">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88" name="Shape 188"/>
          <p:cNvSpPr txBox="1">
            <a:spLocks noGrp="1"/>
          </p:cNvSpPr>
          <p:nvPr>
            <p:ph type="ctrTitle"/>
          </p:nvPr>
        </p:nvSpPr>
        <p:spPr>
          <a:xfrm>
            <a:off x="2430000" y="2973600"/>
            <a:ext cx="4284000" cy="1044000"/>
          </a:xfrm>
          <a:prstGeom prst="rect">
            <a:avLst/>
          </a:prstGeom>
          <a:noFill/>
          <a:ln>
            <a:noFill/>
          </a:ln>
        </p:spPr>
        <p:txBody>
          <a:bodyPr spcFirstLastPara="1" wrap="square" lIns="91425" tIns="91425" rIns="91425" bIns="91425" anchor="ctr" anchorCtr="0"/>
          <a:lstStyle>
            <a:lvl1pPr marR="0" lvl="0" algn="ctr" rtl="0">
              <a:lnSpc>
                <a:spcPct val="105882"/>
              </a:lnSpc>
              <a:spcBef>
                <a:spcPts val="0"/>
              </a:spcBef>
              <a:spcAft>
                <a:spcPts val="0"/>
              </a:spcAft>
              <a:buClr>
                <a:schemeClr val="dk2"/>
              </a:buClr>
              <a:buSzPts val="3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Divider Option 2">
  <p:cSld name="Divider Option 2">
    <p:bg>
      <p:bgPr>
        <a:blipFill>
          <a:blip r:embed="rId2">
            <a:alphaModFix/>
          </a:blip>
          <a:stretch>
            <a:fillRect/>
          </a:stretch>
        </a:blipFill>
        <a:effectLst/>
      </p:bgPr>
    </p:bg>
    <p:spTree>
      <p:nvGrpSpPr>
        <p:cNvPr id="1" name="Shape 189"/>
        <p:cNvGrpSpPr/>
        <p:nvPr/>
      </p:nvGrpSpPr>
      <p:grpSpPr>
        <a:xfrm>
          <a:off x="0" y="0"/>
          <a:ext cx="0" cy="0"/>
          <a:chOff x="0" y="0"/>
          <a:chExt cx="0" cy="0"/>
        </a:xfrm>
      </p:grpSpPr>
      <p:sp>
        <p:nvSpPr>
          <p:cNvPr id="190" name="Shape 190"/>
          <p:cNvSpPr/>
          <p:nvPr/>
        </p:nvSpPr>
        <p:spPr>
          <a:xfrm>
            <a:off x="1971675" y="784223"/>
            <a:ext cx="5210175" cy="5422209"/>
          </a:xfrm>
          <a:custGeom>
            <a:avLst/>
            <a:gdLst/>
            <a:ahLst/>
            <a:cxnLst/>
            <a:rect l="0" t="0" r="0" b="0"/>
            <a:pathLst>
              <a:path w="1453" h="1512" extrusionOk="0">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91" name="Shape 191"/>
          <p:cNvSpPr txBox="1">
            <a:spLocks noGrp="1"/>
          </p:cNvSpPr>
          <p:nvPr>
            <p:ph type="ctrTitle"/>
          </p:nvPr>
        </p:nvSpPr>
        <p:spPr>
          <a:xfrm>
            <a:off x="2430000" y="2973600"/>
            <a:ext cx="4284000" cy="1044000"/>
          </a:xfrm>
          <a:prstGeom prst="rect">
            <a:avLst/>
          </a:prstGeom>
          <a:noFill/>
          <a:ln>
            <a:noFill/>
          </a:ln>
        </p:spPr>
        <p:txBody>
          <a:bodyPr spcFirstLastPara="1" wrap="square" lIns="91425" tIns="91425" rIns="91425" bIns="91425" anchor="ctr" anchorCtr="0"/>
          <a:lstStyle>
            <a:lvl1pPr marR="0" lvl="0" algn="ctr" rtl="0">
              <a:lnSpc>
                <a:spcPct val="105882"/>
              </a:lnSpc>
              <a:spcBef>
                <a:spcPts val="0"/>
              </a:spcBef>
              <a:spcAft>
                <a:spcPts val="0"/>
              </a:spcAft>
              <a:buClr>
                <a:schemeClr val="dk2"/>
              </a:buClr>
              <a:buSzPts val="3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Divider Option 3">
  <p:cSld name="Divider Option 3">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Shape 193"/>
          <p:cNvSpPr/>
          <p:nvPr/>
        </p:nvSpPr>
        <p:spPr>
          <a:xfrm>
            <a:off x="1971675" y="784223"/>
            <a:ext cx="5210175" cy="5422209"/>
          </a:xfrm>
          <a:custGeom>
            <a:avLst/>
            <a:gdLst/>
            <a:ahLst/>
            <a:cxnLst/>
            <a:rect l="0" t="0" r="0" b="0"/>
            <a:pathLst>
              <a:path w="1453" h="1512" extrusionOk="0">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94" name="Shape 194"/>
          <p:cNvSpPr txBox="1">
            <a:spLocks noGrp="1"/>
          </p:cNvSpPr>
          <p:nvPr>
            <p:ph type="ctrTitle"/>
          </p:nvPr>
        </p:nvSpPr>
        <p:spPr>
          <a:xfrm>
            <a:off x="2430000" y="2973600"/>
            <a:ext cx="4284000" cy="1044000"/>
          </a:xfrm>
          <a:prstGeom prst="rect">
            <a:avLst/>
          </a:prstGeom>
          <a:noFill/>
          <a:ln>
            <a:noFill/>
          </a:ln>
        </p:spPr>
        <p:txBody>
          <a:bodyPr spcFirstLastPara="1" wrap="square" lIns="91425" tIns="91425" rIns="91425" bIns="91425" anchor="ctr" anchorCtr="0"/>
          <a:lstStyle>
            <a:lvl1pPr marR="0" lvl="0" algn="ctr" rtl="0">
              <a:lnSpc>
                <a:spcPct val="105882"/>
              </a:lnSpc>
              <a:spcBef>
                <a:spcPts val="0"/>
              </a:spcBef>
              <a:spcAft>
                <a:spcPts val="0"/>
              </a:spcAft>
              <a:buClr>
                <a:schemeClr val="dk2"/>
              </a:buClr>
              <a:buSzPts val="3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Divider Option 4">
  <p:cSld name="Divider Option 4">
    <p:bg>
      <p:bgPr>
        <a:blipFill>
          <a:blip r:embed="rId2">
            <a:alphaModFix/>
          </a:blip>
          <a:stretch>
            <a:fillRect/>
          </a:stretch>
        </a:blipFill>
        <a:effectLst/>
      </p:bgPr>
    </p:bg>
    <p:spTree>
      <p:nvGrpSpPr>
        <p:cNvPr id="1" name="Shape 195"/>
        <p:cNvGrpSpPr/>
        <p:nvPr/>
      </p:nvGrpSpPr>
      <p:grpSpPr>
        <a:xfrm>
          <a:off x="0" y="0"/>
          <a:ext cx="0" cy="0"/>
          <a:chOff x="0" y="0"/>
          <a:chExt cx="0" cy="0"/>
        </a:xfrm>
      </p:grpSpPr>
      <p:sp>
        <p:nvSpPr>
          <p:cNvPr id="196" name="Shape 196"/>
          <p:cNvSpPr/>
          <p:nvPr/>
        </p:nvSpPr>
        <p:spPr>
          <a:xfrm>
            <a:off x="1971675" y="784223"/>
            <a:ext cx="5210175" cy="5422209"/>
          </a:xfrm>
          <a:custGeom>
            <a:avLst/>
            <a:gdLst/>
            <a:ahLst/>
            <a:cxnLst/>
            <a:rect l="0" t="0" r="0" b="0"/>
            <a:pathLst>
              <a:path w="1453" h="1512" extrusionOk="0">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97" name="Shape 197"/>
          <p:cNvSpPr txBox="1">
            <a:spLocks noGrp="1"/>
          </p:cNvSpPr>
          <p:nvPr>
            <p:ph type="ctrTitle"/>
          </p:nvPr>
        </p:nvSpPr>
        <p:spPr>
          <a:xfrm>
            <a:off x="2430000" y="2973600"/>
            <a:ext cx="4284000" cy="1044000"/>
          </a:xfrm>
          <a:prstGeom prst="rect">
            <a:avLst/>
          </a:prstGeom>
          <a:noFill/>
          <a:ln>
            <a:noFill/>
          </a:ln>
        </p:spPr>
        <p:txBody>
          <a:bodyPr spcFirstLastPara="1" wrap="square" lIns="91425" tIns="91425" rIns="91425" bIns="91425" anchor="ctr" anchorCtr="0"/>
          <a:lstStyle>
            <a:lvl1pPr marR="0" lvl="0" algn="ctr" rtl="0">
              <a:lnSpc>
                <a:spcPct val="105882"/>
              </a:lnSpc>
              <a:spcBef>
                <a:spcPts val="0"/>
              </a:spcBef>
              <a:spcAft>
                <a:spcPts val="0"/>
              </a:spcAft>
              <a:buClr>
                <a:schemeClr val="dk2"/>
              </a:buClr>
              <a:buSzPts val="3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Divider Option 5">
  <p:cSld name="Divider Option 5">
    <p:bg>
      <p:bgPr>
        <a:blipFill>
          <a:blip r:embed="rId2">
            <a:alphaModFix/>
          </a:blip>
          <a:stretch>
            <a:fillRect/>
          </a:stretch>
        </a:blipFill>
        <a:effectLst/>
      </p:bgPr>
    </p:bg>
    <p:spTree>
      <p:nvGrpSpPr>
        <p:cNvPr id="1" name="Shape 198"/>
        <p:cNvGrpSpPr/>
        <p:nvPr/>
      </p:nvGrpSpPr>
      <p:grpSpPr>
        <a:xfrm>
          <a:off x="0" y="0"/>
          <a:ext cx="0" cy="0"/>
          <a:chOff x="0" y="0"/>
          <a:chExt cx="0" cy="0"/>
        </a:xfrm>
      </p:grpSpPr>
      <p:sp>
        <p:nvSpPr>
          <p:cNvPr id="199" name="Shape 199"/>
          <p:cNvSpPr/>
          <p:nvPr/>
        </p:nvSpPr>
        <p:spPr>
          <a:xfrm>
            <a:off x="1971675" y="784223"/>
            <a:ext cx="5210175" cy="5422209"/>
          </a:xfrm>
          <a:custGeom>
            <a:avLst/>
            <a:gdLst/>
            <a:ahLst/>
            <a:cxnLst/>
            <a:rect l="0" t="0" r="0" b="0"/>
            <a:pathLst>
              <a:path w="1453" h="1512" extrusionOk="0">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2"/>
              </a:solidFill>
              <a:latin typeface="Arial"/>
              <a:ea typeface="Arial"/>
              <a:cs typeface="Arial"/>
              <a:sym typeface="Arial"/>
            </a:endParaRPr>
          </a:p>
        </p:txBody>
      </p:sp>
      <p:sp>
        <p:nvSpPr>
          <p:cNvPr id="200" name="Shape 200"/>
          <p:cNvSpPr txBox="1">
            <a:spLocks noGrp="1"/>
          </p:cNvSpPr>
          <p:nvPr>
            <p:ph type="ctrTitle"/>
          </p:nvPr>
        </p:nvSpPr>
        <p:spPr>
          <a:xfrm>
            <a:off x="2430000" y="2973600"/>
            <a:ext cx="4284000" cy="1044000"/>
          </a:xfrm>
          <a:prstGeom prst="rect">
            <a:avLst/>
          </a:prstGeom>
          <a:noFill/>
          <a:ln>
            <a:noFill/>
          </a:ln>
        </p:spPr>
        <p:txBody>
          <a:bodyPr spcFirstLastPara="1" wrap="square" lIns="91425" tIns="91425" rIns="91425" bIns="91425" anchor="ctr" anchorCtr="0"/>
          <a:lstStyle>
            <a:lvl1pPr marR="0" lvl="0" algn="ctr" rtl="0">
              <a:lnSpc>
                <a:spcPct val="105882"/>
              </a:lnSpc>
              <a:spcBef>
                <a:spcPts val="0"/>
              </a:spcBef>
              <a:spcAft>
                <a:spcPts val="0"/>
              </a:spcAft>
              <a:buClr>
                <a:schemeClr val="dk2"/>
              </a:buClr>
              <a:buSzPts val="3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Divider Option 6">
  <p:cSld name="Divider Option 6">
    <p:bg>
      <p:bgPr>
        <a:blipFill>
          <a:blip r:embed="rId2">
            <a:alphaModFix/>
          </a:blip>
          <a:stretch>
            <a:fillRect/>
          </a:stretch>
        </a:blipFill>
        <a:effectLst/>
      </p:bgPr>
    </p:bg>
    <p:spTree>
      <p:nvGrpSpPr>
        <p:cNvPr id="1" name="Shape 201"/>
        <p:cNvGrpSpPr/>
        <p:nvPr/>
      </p:nvGrpSpPr>
      <p:grpSpPr>
        <a:xfrm>
          <a:off x="0" y="0"/>
          <a:ext cx="0" cy="0"/>
          <a:chOff x="0" y="0"/>
          <a:chExt cx="0" cy="0"/>
        </a:xfrm>
      </p:grpSpPr>
      <p:sp>
        <p:nvSpPr>
          <p:cNvPr id="202" name="Shape 202"/>
          <p:cNvSpPr/>
          <p:nvPr/>
        </p:nvSpPr>
        <p:spPr>
          <a:xfrm>
            <a:off x="1971675" y="784223"/>
            <a:ext cx="5210175" cy="5422209"/>
          </a:xfrm>
          <a:custGeom>
            <a:avLst/>
            <a:gdLst/>
            <a:ahLst/>
            <a:cxnLst/>
            <a:rect l="0" t="0" r="0" b="0"/>
            <a:pathLst>
              <a:path w="1453" h="1512" extrusionOk="0">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203" name="Shape 203"/>
          <p:cNvSpPr txBox="1">
            <a:spLocks noGrp="1"/>
          </p:cNvSpPr>
          <p:nvPr>
            <p:ph type="ctrTitle"/>
          </p:nvPr>
        </p:nvSpPr>
        <p:spPr>
          <a:xfrm>
            <a:off x="2430000" y="2973600"/>
            <a:ext cx="4284000" cy="1044000"/>
          </a:xfrm>
          <a:prstGeom prst="rect">
            <a:avLst/>
          </a:prstGeom>
          <a:noFill/>
          <a:ln>
            <a:noFill/>
          </a:ln>
        </p:spPr>
        <p:txBody>
          <a:bodyPr spcFirstLastPara="1" wrap="square" lIns="91425" tIns="91425" rIns="91425" bIns="91425" anchor="ctr" anchorCtr="0"/>
          <a:lstStyle>
            <a:lvl1pPr marR="0" lvl="0" algn="ctr" rtl="0">
              <a:lnSpc>
                <a:spcPct val="105882"/>
              </a:lnSpc>
              <a:spcBef>
                <a:spcPts val="0"/>
              </a:spcBef>
              <a:spcAft>
                <a:spcPts val="0"/>
              </a:spcAft>
              <a:buClr>
                <a:schemeClr val="dk2"/>
              </a:buClr>
              <a:buSzPts val="3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Final Slide Option1">
  <p:cSld name="Final Slide Option1">
    <p:bg>
      <p:bgPr>
        <a:solidFill>
          <a:schemeClr val="lt2"/>
        </a:solidFill>
        <a:effectLst/>
      </p:bgPr>
    </p:bg>
    <p:spTree>
      <p:nvGrpSpPr>
        <p:cNvPr id="1" name="Shape 204"/>
        <p:cNvGrpSpPr/>
        <p:nvPr/>
      </p:nvGrpSpPr>
      <p:grpSpPr>
        <a:xfrm>
          <a:off x="0" y="0"/>
          <a:ext cx="0" cy="0"/>
          <a:chOff x="0" y="0"/>
          <a:chExt cx="0" cy="0"/>
        </a:xfrm>
      </p:grpSpPr>
      <p:pic>
        <p:nvPicPr>
          <p:cNvPr id="205" name="Shape 205"/>
          <p:cNvPicPr preferRelativeResize="0"/>
          <p:nvPr/>
        </p:nvPicPr>
        <p:blipFill rotWithShape="1">
          <a:blip r:embed="rId2">
            <a:alphaModFix/>
          </a:blip>
          <a:srcRect/>
          <a:stretch/>
        </p:blipFill>
        <p:spPr>
          <a:xfrm>
            <a:off x="2900930" y="3558921"/>
            <a:ext cx="3380239" cy="21640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Final Slide Option3">
  <p:cSld name="Final Slide Option3">
    <p:bg>
      <p:bgPr>
        <a:solidFill>
          <a:srgbClr val="595959"/>
        </a:solidFill>
        <a:effectLst/>
      </p:bgPr>
    </p:bg>
    <p:spTree>
      <p:nvGrpSpPr>
        <p:cNvPr id="1" name="Shape 206"/>
        <p:cNvGrpSpPr/>
        <p:nvPr/>
      </p:nvGrpSpPr>
      <p:grpSpPr>
        <a:xfrm>
          <a:off x="0" y="0"/>
          <a:ext cx="0" cy="0"/>
          <a:chOff x="0" y="0"/>
          <a:chExt cx="0" cy="0"/>
        </a:xfrm>
      </p:grpSpPr>
      <p:pic>
        <p:nvPicPr>
          <p:cNvPr id="207" name="Shape 207"/>
          <p:cNvPicPr preferRelativeResize="0"/>
          <p:nvPr/>
        </p:nvPicPr>
        <p:blipFill rotWithShape="1">
          <a:blip r:embed="rId2">
            <a:alphaModFix/>
          </a:blip>
          <a:srcRect/>
          <a:stretch/>
        </p:blipFill>
        <p:spPr>
          <a:xfrm>
            <a:off x="2900930" y="3558921"/>
            <a:ext cx="3380239" cy="2164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rgbClr val="FFFFFF"/>
        </a:solidFill>
        <a:effectLst/>
      </p:bgPr>
    </p:bg>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485824" y="1332225"/>
            <a:ext cx="4334326" cy="393450"/>
          </a:xfrm>
          <a:prstGeom prst="rect">
            <a:avLst/>
          </a:prstGeom>
          <a:noFill/>
          <a:ln>
            <a:noFill/>
          </a:ln>
        </p:spPr>
        <p:txBody>
          <a:bodyPr spcFirstLastPara="1" wrap="square" lIns="91425" tIns="91425" rIns="91425" bIns="91425" anchor="b" anchorCtr="0"/>
          <a:lstStyle>
            <a:lvl1pPr marR="0" lvl="0" algn="l" rtl="0">
              <a:lnSpc>
                <a:spcPct val="107692"/>
              </a:lnSpc>
              <a:spcBef>
                <a:spcPts val="0"/>
              </a:spcBef>
              <a:spcAft>
                <a:spcPts val="0"/>
              </a:spcAft>
              <a:buClr>
                <a:schemeClr val="dk2"/>
              </a:buClr>
              <a:buSzPts val="2600"/>
              <a:buFont typeface="Times New Roman"/>
              <a:buNone/>
              <a:defRPr sz="2600" b="1" i="0" u="none" strike="noStrike" cap="none">
                <a:solidFill>
                  <a:schemeClr val="dk2"/>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Shape 20"/>
          <p:cNvSpPr txBox="1">
            <a:spLocks noGrp="1"/>
          </p:cNvSpPr>
          <p:nvPr>
            <p:ph type="body" idx="1"/>
          </p:nvPr>
        </p:nvSpPr>
        <p:spPr>
          <a:xfrm>
            <a:off x="4508500" y="2000250"/>
            <a:ext cx="4102100" cy="3113088"/>
          </a:xfrm>
          <a:prstGeom prst="rect">
            <a:avLst/>
          </a:prstGeom>
          <a:noFill/>
          <a:ln>
            <a:noFill/>
          </a:ln>
        </p:spPr>
        <p:txBody>
          <a:bodyPr spcFirstLastPara="1" wrap="square" lIns="91425" tIns="91425" rIns="91425" bIns="91425" anchor="t" anchorCtr="0"/>
          <a:lstStyle>
            <a:lvl1pPr marL="457200" marR="0" lvl="0" indent="-228600" algn="l" rtl="0">
              <a:lnSpc>
                <a:spcPct val="112500"/>
              </a:lnSpc>
              <a:spcBef>
                <a:spcPts val="0"/>
              </a:spcBef>
              <a:spcAft>
                <a:spcPts val="0"/>
              </a:spcAft>
              <a:buClr>
                <a:schemeClr val="lt2"/>
              </a:buClr>
              <a:buSzPts val="1600"/>
              <a:buFont typeface="Arial"/>
              <a:buNone/>
              <a:defRPr sz="1600" b="0" i="0" u="none" strike="noStrike" cap="none">
                <a:solidFill>
                  <a:schemeClr val="lt2"/>
                </a:solidFill>
                <a:latin typeface="Arial"/>
                <a:ea typeface="Arial"/>
                <a:cs typeface="Arial"/>
                <a:sym typeface="Arial"/>
              </a:defRPr>
            </a:lvl1pPr>
            <a:lvl2pPr marL="914400" marR="0" lvl="1" indent="-330200" algn="l" rtl="0">
              <a:lnSpc>
                <a:spcPct val="112500"/>
              </a:lnSpc>
              <a:spcBef>
                <a:spcPts val="600"/>
              </a:spcBef>
              <a:spcAft>
                <a:spcPts val="0"/>
              </a:spcAft>
              <a:buClr>
                <a:schemeClr val="lt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 name="Shape 21"/>
          <p:cNvSpPr>
            <a:spLocks noGrp="1"/>
          </p:cNvSpPr>
          <p:nvPr>
            <p:ph type="pic" idx="2"/>
          </p:nvPr>
        </p:nvSpPr>
        <p:spPr>
          <a:xfrm>
            <a:off x="1" y="0"/>
            <a:ext cx="3876674" cy="6858000"/>
          </a:xfrm>
          <a:prstGeom prst="rect">
            <a:avLst/>
          </a:prstGeom>
          <a:solidFill>
            <a:srgbClr val="BBBBBB"/>
          </a:solidFill>
          <a:ln>
            <a:noFill/>
          </a:ln>
        </p:spPr>
        <p:txBody>
          <a:bodyPr spcFirstLastPara="1" wrap="square" lIns="91425" tIns="91425" rIns="91425" bIns="91425" anchor="t" anchorCtr="0"/>
          <a:lstStyle>
            <a:lvl1pPr marR="0" lvl="0" algn="ctr" rtl="0">
              <a:lnSpc>
                <a:spcPct val="172727"/>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cxnSp>
        <p:nvCxnSpPr>
          <p:cNvPr id="22" name="Shape 22"/>
          <p:cNvCxnSpPr/>
          <p:nvPr/>
        </p:nvCxnSpPr>
        <p:spPr>
          <a:xfrm>
            <a:off x="8465042" y="6504780"/>
            <a:ext cx="0" cy="86400"/>
          </a:xfrm>
          <a:prstGeom prst="straightConnector1">
            <a:avLst/>
          </a:prstGeom>
          <a:noFill/>
          <a:ln w="9525" cap="flat" cmpd="sng">
            <a:solidFill>
              <a:schemeClr val="lt2"/>
            </a:solidFill>
            <a:prstDash val="solid"/>
            <a:round/>
            <a:headEnd type="none" w="sm" len="sm"/>
            <a:tailEnd type="none" w="sm" len="sm"/>
          </a:ln>
        </p:spPr>
      </p:cxnSp>
      <p:sp>
        <p:nvSpPr>
          <p:cNvPr id="23" name="Shape 23"/>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chemeClr val="lt2"/>
                </a:solidFill>
                <a:latin typeface="Arial"/>
                <a:ea typeface="Arial"/>
                <a:cs typeface="Arial"/>
                <a:sym typeface="Arial"/>
              </a:defRPr>
            </a:lvl1pPr>
            <a:lvl2pPr marL="0" marR="0" lvl="1" indent="0" algn="l" rtl="0">
              <a:spcBef>
                <a:spcPts val="0"/>
              </a:spcBef>
              <a:buNone/>
              <a:defRPr sz="800" b="1" i="0" u="none" strike="noStrike" cap="none">
                <a:solidFill>
                  <a:schemeClr val="lt2"/>
                </a:solidFill>
                <a:latin typeface="Arial"/>
                <a:ea typeface="Arial"/>
                <a:cs typeface="Arial"/>
                <a:sym typeface="Arial"/>
              </a:defRPr>
            </a:lvl2pPr>
            <a:lvl3pPr marL="0" marR="0" lvl="2" indent="0" algn="l" rtl="0">
              <a:spcBef>
                <a:spcPts val="0"/>
              </a:spcBef>
              <a:buNone/>
              <a:defRPr sz="800" b="1" i="0" u="none" strike="noStrike" cap="none">
                <a:solidFill>
                  <a:schemeClr val="lt2"/>
                </a:solidFill>
                <a:latin typeface="Arial"/>
                <a:ea typeface="Arial"/>
                <a:cs typeface="Arial"/>
                <a:sym typeface="Arial"/>
              </a:defRPr>
            </a:lvl3pPr>
            <a:lvl4pPr marL="0" marR="0" lvl="3" indent="0" algn="l" rtl="0">
              <a:spcBef>
                <a:spcPts val="0"/>
              </a:spcBef>
              <a:buNone/>
              <a:defRPr sz="800" b="1" i="0" u="none" strike="noStrike" cap="none">
                <a:solidFill>
                  <a:schemeClr val="lt2"/>
                </a:solidFill>
                <a:latin typeface="Arial"/>
                <a:ea typeface="Arial"/>
                <a:cs typeface="Arial"/>
                <a:sym typeface="Arial"/>
              </a:defRPr>
            </a:lvl4pPr>
            <a:lvl5pPr marL="0" marR="0" lvl="4" indent="0" algn="l" rtl="0">
              <a:spcBef>
                <a:spcPts val="0"/>
              </a:spcBef>
              <a:buNone/>
              <a:defRPr sz="800" b="1" i="0" u="none" strike="noStrike" cap="none">
                <a:solidFill>
                  <a:schemeClr val="lt2"/>
                </a:solidFill>
                <a:latin typeface="Arial"/>
                <a:ea typeface="Arial"/>
                <a:cs typeface="Arial"/>
                <a:sym typeface="Arial"/>
              </a:defRPr>
            </a:lvl5pPr>
            <a:lvl6pPr marL="0" marR="0" lvl="5" indent="0" algn="l" rtl="0">
              <a:spcBef>
                <a:spcPts val="0"/>
              </a:spcBef>
              <a:buNone/>
              <a:defRPr sz="800" b="1" i="0" u="none" strike="noStrike" cap="none">
                <a:solidFill>
                  <a:schemeClr val="lt2"/>
                </a:solidFill>
                <a:latin typeface="Arial"/>
                <a:ea typeface="Arial"/>
                <a:cs typeface="Arial"/>
                <a:sym typeface="Arial"/>
              </a:defRPr>
            </a:lvl6pPr>
            <a:lvl7pPr marL="0" marR="0" lvl="6" indent="0" algn="l" rtl="0">
              <a:spcBef>
                <a:spcPts val="0"/>
              </a:spcBef>
              <a:buNone/>
              <a:defRPr sz="800" b="1" i="0" u="none" strike="noStrike" cap="none">
                <a:solidFill>
                  <a:schemeClr val="lt2"/>
                </a:solidFill>
                <a:latin typeface="Arial"/>
                <a:ea typeface="Arial"/>
                <a:cs typeface="Arial"/>
                <a:sym typeface="Arial"/>
              </a:defRPr>
            </a:lvl7pPr>
            <a:lvl8pPr marL="0" marR="0" lvl="7" indent="0" algn="l" rtl="0">
              <a:spcBef>
                <a:spcPts val="0"/>
              </a:spcBef>
              <a:buNone/>
              <a:defRPr sz="800" b="1" i="0" u="none" strike="noStrike" cap="none">
                <a:solidFill>
                  <a:schemeClr val="lt2"/>
                </a:solidFill>
                <a:latin typeface="Arial"/>
                <a:ea typeface="Arial"/>
                <a:cs typeface="Arial"/>
                <a:sym typeface="Arial"/>
              </a:defRPr>
            </a:lvl8pPr>
            <a:lvl9pPr marL="0" marR="0" lvl="8" indent="0" algn="l" rtl="0">
              <a:spcBef>
                <a:spcPts val="0"/>
              </a:spcBef>
              <a:buNone/>
              <a:defRPr sz="800" b="1" i="0" u="none" strike="noStrike" cap="none">
                <a:solidFill>
                  <a:schemeClr val="lt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tatement and Image Option3">
  <p:cSld name="Statement and Image Option3">
    <p:bg>
      <p:bgPr>
        <a:solidFill>
          <a:srgbClr val="FFFFFF"/>
        </a:solidFill>
        <a:effectLst/>
      </p:bgPr>
    </p:bg>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539999" y="418050"/>
            <a:ext cx="3681163" cy="1144958"/>
          </a:xfrm>
          <a:prstGeom prst="rect">
            <a:avLst/>
          </a:prstGeom>
          <a:noFill/>
          <a:ln>
            <a:noFill/>
          </a:ln>
        </p:spPr>
        <p:txBody>
          <a:bodyPr spcFirstLastPara="1" wrap="square" lIns="91425" tIns="91425" rIns="91425" bIns="91425" anchor="t" anchorCtr="0"/>
          <a:lstStyle>
            <a:lvl1pPr marR="0" lvl="0" algn="l" rtl="0">
              <a:lnSpc>
                <a:spcPct val="117647"/>
              </a:lnSpc>
              <a:spcBef>
                <a:spcPts val="0"/>
              </a:spcBef>
              <a:spcAft>
                <a:spcPts val="0"/>
              </a:spcAft>
              <a:buClr>
                <a:schemeClr val="dk2"/>
              </a:buClr>
              <a:buSzPts val="3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Shape 26"/>
          <p:cNvSpPr txBox="1">
            <a:spLocks noGrp="1"/>
          </p:cNvSpPr>
          <p:nvPr>
            <p:ph type="body" idx="1"/>
          </p:nvPr>
        </p:nvSpPr>
        <p:spPr>
          <a:xfrm>
            <a:off x="539999" y="1695449"/>
            <a:ext cx="3681163" cy="3124201"/>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2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 name="Shape 27"/>
          <p:cNvSpPr>
            <a:spLocks noGrp="1"/>
          </p:cNvSpPr>
          <p:nvPr>
            <p:ph type="pic" idx="2"/>
          </p:nvPr>
        </p:nvSpPr>
        <p:spPr>
          <a:xfrm>
            <a:off x="4581525" y="0"/>
            <a:ext cx="4562475" cy="6858000"/>
          </a:xfrm>
          <a:prstGeom prst="rect">
            <a:avLst/>
          </a:prstGeom>
          <a:solidFill>
            <a:srgbClr val="BBBBBB"/>
          </a:solidFill>
          <a:ln>
            <a:noFill/>
          </a:ln>
        </p:spPr>
        <p:txBody>
          <a:bodyPr spcFirstLastPara="1" wrap="square" lIns="91425" tIns="91425" rIns="91425" bIns="91425" anchor="t" anchorCtr="0"/>
          <a:lstStyle>
            <a:lvl1pPr marR="0" lvl="0" algn="ctr" rtl="0">
              <a:lnSpc>
                <a:spcPct val="172727"/>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8" name="Shape 28"/>
          <p:cNvSpPr txBox="1">
            <a:spLocks noGrp="1"/>
          </p:cNvSpPr>
          <p:nvPr>
            <p:ph type="body" idx="3"/>
          </p:nvPr>
        </p:nvSpPr>
        <p:spPr>
          <a:xfrm>
            <a:off x="542925" y="5838825"/>
            <a:ext cx="3678238" cy="457200"/>
          </a:xfrm>
          <a:prstGeom prst="rect">
            <a:avLst/>
          </a:prstGeom>
          <a:noFill/>
          <a:ln>
            <a:noFill/>
          </a:ln>
        </p:spPr>
        <p:txBody>
          <a:bodyPr spcFirstLastPara="1" wrap="square" lIns="91425" tIns="91425" rIns="91425" bIns="91425" anchor="t" anchorCtr="0"/>
          <a:lstStyle>
            <a:lvl1pPr marL="457200" marR="0" lvl="0" indent="-228600" algn="l" rtl="0">
              <a:lnSpc>
                <a:spcPct val="118181"/>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9" name="Shape 29"/>
          <p:cNvPicPr preferRelativeResize="0"/>
          <p:nvPr/>
        </p:nvPicPr>
        <p:blipFill rotWithShape="1">
          <a:blip r:embed="rId2">
            <a:alphaModFix/>
          </a:blip>
          <a:srcRect/>
          <a:stretch/>
        </p:blipFill>
        <p:spPr>
          <a:xfrm>
            <a:off x="500410" y="6376789"/>
            <a:ext cx="918000" cy="27991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rgbClr val="FFFFFF"/>
        </a:solidFill>
        <a:effectLst/>
      </p:bgPr>
    </p:bg>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541338" y="417599"/>
            <a:ext cx="5081587" cy="1096875"/>
          </a:xfrm>
          <a:prstGeom prst="rect">
            <a:avLst/>
          </a:prstGeom>
          <a:noFill/>
          <a:ln>
            <a:noFill/>
          </a:ln>
        </p:spPr>
        <p:txBody>
          <a:bodyPr spcFirstLastPara="1" wrap="square" lIns="91425" tIns="91425" rIns="91425" bIns="91425" anchor="t" anchorCtr="0"/>
          <a:lstStyle>
            <a:lvl1pPr marR="0" lvl="0" algn="l" rtl="0">
              <a:lnSpc>
                <a:spcPct val="117647"/>
              </a:lnSpc>
              <a:spcBef>
                <a:spcPts val="0"/>
              </a:spcBef>
              <a:spcAft>
                <a:spcPts val="0"/>
              </a:spcAft>
              <a:buClr>
                <a:schemeClr val="dk2"/>
              </a:buClr>
              <a:buSzPts val="3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Shape 32"/>
          <p:cNvSpPr txBox="1">
            <a:spLocks noGrp="1"/>
          </p:cNvSpPr>
          <p:nvPr>
            <p:ph type="body" idx="1"/>
          </p:nvPr>
        </p:nvSpPr>
        <p:spPr>
          <a:xfrm>
            <a:off x="542926" y="1704975"/>
            <a:ext cx="6059488" cy="3171825"/>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chemeClr val="lt2"/>
                </a:solidFill>
                <a:latin typeface="Arial"/>
                <a:ea typeface="Arial"/>
                <a:cs typeface="Arial"/>
                <a:sym typeface="Arial"/>
              </a:defRPr>
            </a:lvl1pPr>
            <a:lvl2pPr marL="0" marR="0" lvl="1" indent="0" algn="l" rtl="0">
              <a:spcBef>
                <a:spcPts val="0"/>
              </a:spcBef>
              <a:buNone/>
              <a:defRPr sz="800" b="1" i="0" u="none" strike="noStrike" cap="none">
                <a:solidFill>
                  <a:schemeClr val="lt2"/>
                </a:solidFill>
                <a:latin typeface="Arial"/>
                <a:ea typeface="Arial"/>
                <a:cs typeface="Arial"/>
                <a:sym typeface="Arial"/>
              </a:defRPr>
            </a:lvl2pPr>
            <a:lvl3pPr marL="0" marR="0" lvl="2" indent="0" algn="l" rtl="0">
              <a:spcBef>
                <a:spcPts val="0"/>
              </a:spcBef>
              <a:buNone/>
              <a:defRPr sz="800" b="1" i="0" u="none" strike="noStrike" cap="none">
                <a:solidFill>
                  <a:schemeClr val="lt2"/>
                </a:solidFill>
                <a:latin typeface="Arial"/>
                <a:ea typeface="Arial"/>
                <a:cs typeface="Arial"/>
                <a:sym typeface="Arial"/>
              </a:defRPr>
            </a:lvl3pPr>
            <a:lvl4pPr marL="0" marR="0" lvl="3" indent="0" algn="l" rtl="0">
              <a:spcBef>
                <a:spcPts val="0"/>
              </a:spcBef>
              <a:buNone/>
              <a:defRPr sz="800" b="1" i="0" u="none" strike="noStrike" cap="none">
                <a:solidFill>
                  <a:schemeClr val="lt2"/>
                </a:solidFill>
                <a:latin typeface="Arial"/>
                <a:ea typeface="Arial"/>
                <a:cs typeface="Arial"/>
                <a:sym typeface="Arial"/>
              </a:defRPr>
            </a:lvl4pPr>
            <a:lvl5pPr marL="0" marR="0" lvl="4" indent="0" algn="l" rtl="0">
              <a:spcBef>
                <a:spcPts val="0"/>
              </a:spcBef>
              <a:buNone/>
              <a:defRPr sz="800" b="1" i="0" u="none" strike="noStrike" cap="none">
                <a:solidFill>
                  <a:schemeClr val="lt2"/>
                </a:solidFill>
                <a:latin typeface="Arial"/>
                <a:ea typeface="Arial"/>
                <a:cs typeface="Arial"/>
                <a:sym typeface="Arial"/>
              </a:defRPr>
            </a:lvl5pPr>
            <a:lvl6pPr marL="0" marR="0" lvl="5" indent="0" algn="l" rtl="0">
              <a:spcBef>
                <a:spcPts val="0"/>
              </a:spcBef>
              <a:buNone/>
              <a:defRPr sz="800" b="1" i="0" u="none" strike="noStrike" cap="none">
                <a:solidFill>
                  <a:schemeClr val="lt2"/>
                </a:solidFill>
                <a:latin typeface="Arial"/>
                <a:ea typeface="Arial"/>
                <a:cs typeface="Arial"/>
                <a:sym typeface="Arial"/>
              </a:defRPr>
            </a:lvl6pPr>
            <a:lvl7pPr marL="0" marR="0" lvl="6" indent="0" algn="l" rtl="0">
              <a:spcBef>
                <a:spcPts val="0"/>
              </a:spcBef>
              <a:buNone/>
              <a:defRPr sz="800" b="1" i="0" u="none" strike="noStrike" cap="none">
                <a:solidFill>
                  <a:schemeClr val="lt2"/>
                </a:solidFill>
                <a:latin typeface="Arial"/>
                <a:ea typeface="Arial"/>
                <a:cs typeface="Arial"/>
                <a:sym typeface="Arial"/>
              </a:defRPr>
            </a:lvl7pPr>
            <a:lvl8pPr marL="0" marR="0" lvl="7" indent="0" algn="l" rtl="0">
              <a:spcBef>
                <a:spcPts val="0"/>
              </a:spcBef>
              <a:buNone/>
              <a:defRPr sz="800" b="1" i="0" u="none" strike="noStrike" cap="none">
                <a:solidFill>
                  <a:schemeClr val="lt2"/>
                </a:solidFill>
                <a:latin typeface="Arial"/>
                <a:ea typeface="Arial"/>
                <a:cs typeface="Arial"/>
                <a:sym typeface="Arial"/>
              </a:defRPr>
            </a:lvl8pPr>
            <a:lvl9pPr marL="0" marR="0" lvl="8" indent="0" algn="l" rtl="0">
              <a:spcBef>
                <a:spcPts val="0"/>
              </a:spcBef>
              <a:buNone/>
              <a:defRPr sz="800" b="1" i="0" u="none" strike="noStrike" cap="none">
                <a:solidFill>
                  <a:schemeClr val="lt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Introduction">
  <p:cSld name="Introduction">
    <p:bg>
      <p:bgPr>
        <a:solidFill>
          <a:schemeClr val="lt2"/>
        </a:solid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540000" y="418050"/>
            <a:ext cx="3587751" cy="1144958"/>
          </a:xfrm>
          <a:prstGeom prst="rect">
            <a:avLst/>
          </a:prstGeom>
          <a:noFill/>
          <a:ln>
            <a:noFill/>
          </a:ln>
        </p:spPr>
        <p:txBody>
          <a:bodyPr spcFirstLastPara="1" wrap="square" lIns="91425" tIns="91425" rIns="91425" bIns="91425" anchor="t" anchorCtr="0"/>
          <a:lstStyle>
            <a:lvl1pPr marR="0" lvl="0" algn="l" rtl="0">
              <a:lnSpc>
                <a:spcPct val="117647"/>
              </a:lnSpc>
              <a:spcBef>
                <a:spcPts val="0"/>
              </a:spcBef>
              <a:spcAft>
                <a:spcPts val="0"/>
              </a:spcAft>
              <a:buClr>
                <a:srgbClr val="FFFFFF"/>
              </a:buClr>
              <a:buSzPts val="3400"/>
              <a:buFont typeface="Times New Roman"/>
              <a:buNone/>
              <a:defRPr sz="3400" b="1" i="0" u="none" strike="noStrike" cap="none">
                <a:solidFill>
                  <a:srgbClr val="FFFFFF"/>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Shape 36"/>
          <p:cNvSpPr txBox="1">
            <a:spLocks noGrp="1"/>
          </p:cNvSpPr>
          <p:nvPr>
            <p:ph type="body" idx="1"/>
          </p:nvPr>
        </p:nvSpPr>
        <p:spPr>
          <a:xfrm>
            <a:off x="552450" y="2085974"/>
            <a:ext cx="3533776" cy="3124201"/>
          </a:xfrm>
          <a:prstGeom prst="rect">
            <a:avLst/>
          </a:prstGeom>
          <a:noFill/>
          <a:ln>
            <a:noFill/>
          </a:ln>
        </p:spPr>
        <p:txBody>
          <a:bodyPr spcFirstLastPara="1" wrap="square" lIns="91425" tIns="91425" rIns="91425" bIns="91425" anchor="t" anchorCtr="0"/>
          <a:lstStyle>
            <a:lvl1pPr marL="457200" marR="0" lvl="0" indent="-228600" algn="l" rtl="0">
              <a:lnSpc>
                <a:spcPct val="125000"/>
              </a:lnSpc>
              <a:spcBef>
                <a:spcPts val="0"/>
              </a:spcBef>
              <a:spcAft>
                <a:spcPts val="0"/>
              </a:spcAft>
              <a:buClr>
                <a:schemeClr val="dk1"/>
              </a:buClr>
              <a:buSzPts val="1600"/>
              <a:buFont typeface="Arial"/>
              <a:buNone/>
              <a:defRPr sz="1600" b="0" i="0" u="none" strike="noStrike" cap="none">
                <a:solidFill>
                  <a:srgbClr val="FFFFFF"/>
                </a:solidFill>
                <a:latin typeface="Arial"/>
                <a:ea typeface="Arial"/>
                <a:cs typeface="Arial"/>
                <a:sym typeface="Arial"/>
              </a:defRPr>
            </a:lvl1pPr>
            <a:lvl2pPr marL="914400" marR="0" lvl="1" indent="-304800" algn="l" rtl="0">
              <a:lnSpc>
                <a:spcPct val="133333"/>
              </a:lnSpc>
              <a:spcBef>
                <a:spcPts val="1701"/>
              </a:spcBef>
              <a:spcAft>
                <a:spcPts val="0"/>
              </a:spcAft>
              <a:buClr>
                <a:schemeClr val="lt2"/>
              </a:buClr>
              <a:buSzPts val="1200"/>
              <a:buFont typeface="Arial"/>
              <a:buChar char="•"/>
              <a:defRPr sz="1200" b="0" i="1" u="none" strike="noStrike" cap="none">
                <a:solidFill>
                  <a:schemeClr val="lt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Shape 37"/>
          <p:cNvSpPr>
            <a:spLocks noGrp="1"/>
          </p:cNvSpPr>
          <p:nvPr>
            <p:ph type="pic" idx="2"/>
          </p:nvPr>
        </p:nvSpPr>
        <p:spPr>
          <a:xfrm>
            <a:off x="4581525" y="0"/>
            <a:ext cx="4562475" cy="6858000"/>
          </a:xfrm>
          <a:prstGeom prst="rect">
            <a:avLst/>
          </a:prstGeom>
          <a:solidFill>
            <a:srgbClr val="BBBBBB"/>
          </a:solidFill>
          <a:ln>
            <a:noFill/>
          </a:ln>
        </p:spPr>
        <p:txBody>
          <a:bodyPr spcFirstLastPara="1" wrap="square" lIns="91425" tIns="91425" rIns="91425" bIns="91425" anchor="t" anchorCtr="0"/>
          <a:lstStyle>
            <a:lvl1pPr marR="0" lvl="0" algn="ctr" rtl="0">
              <a:lnSpc>
                <a:spcPct val="172727"/>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pic>
        <p:nvPicPr>
          <p:cNvPr id="38" name="Shape 38"/>
          <p:cNvPicPr preferRelativeResize="0"/>
          <p:nvPr/>
        </p:nvPicPr>
        <p:blipFill rotWithShape="1">
          <a:blip r:embed="rId2">
            <a:alphaModFix/>
          </a:blip>
          <a:srcRect/>
          <a:stretch/>
        </p:blipFill>
        <p:spPr>
          <a:xfrm>
            <a:off x="500400" y="6375599"/>
            <a:ext cx="928499" cy="280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More to Learn">
  <p:cSld name="More to Learn">
    <p:bg>
      <p:bgPr>
        <a:solidFill>
          <a:schemeClr val="lt2"/>
        </a:solidFill>
        <a:effectLst/>
      </p:bgPr>
    </p:bg>
    <p:spTree>
      <p:nvGrpSpPr>
        <p:cNvPr id="1" name="Shape 168"/>
        <p:cNvGrpSpPr/>
        <p:nvPr/>
      </p:nvGrpSpPr>
      <p:grpSpPr>
        <a:xfrm>
          <a:off x="0" y="0"/>
          <a:ext cx="0" cy="0"/>
          <a:chOff x="0" y="0"/>
          <a:chExt cx="0" cy="0"/>
        </a:xfrm>
      </p:grpSpPr>
      <p:pic>
        <p:nvPicPr>
          <p:cNvPr id="169" name="Shape 169"/>
          <p:cNvPicPr preferRelativeResize="0"/>
          <p:nvPr/>
        </p:nvPicPr>
        <p:blipFill rotWithShape="1">
          <a:blip r:embed="rId2">
            <a:alphaModFix/>
          </a:blip>
          <a:srcRect t="5771" b="5310"/>
          <a:stretch/>
        </p:blipFill>
        <p:spPr>
          <a:xfrm>
            <a:off x="888486" y="1"/>
            <a:ext cx="7550663" cy="6858000"/>
          </a:xfrm>
          <a:prstGeom prst="rect">
            <a:avLst/>
          </a:prstGeom>
          <a:noFill/>
          <a:ln>
            <a:noFill/>
          </a:ln>
        </p:spPr>
      </p:pic>
      <p:sp>
        <p:nvSpPr>
          <p:cNvPr id="170" name="Shape 170"/>
          <p:cNvSpPr txBox="1">
            <a:spLocks noGrp="1"/>
          </p:cNvSpPr>
          <p:nvPr>
            <p:ph type="ctrTitle"/>
          </p:nvPr>
        </p:nvSpPr>
        <p:spPr>
          <a:xfrm>
            <a:off x="2333624" y="2728867"/>
            <a:ext cx="4656675" cy="985884"/>
          </a:xfrm>
          <a:prstGeom prst="rect">
            <a:avLst/>
          </a:prstGeom>
          <a:noFill/>
          <a:ln>
            <a:noFill/>
          </a:ln>
        </p:spPr>
        <p:txBody>
          <a:bodyPr spcFirstLastPara="1" wrap="square" lIns="91425" tIns="91425" rIns="91425" bIns="91425" anchor="b" anchorCtr="0"/>
          <a:lstStyle>
            <a:lvl1pPr marR="0" lvl="0" algn="ctr" rtl="0">
              <a:lnSpc>
                <a:spcPct val="117647"/>
              </a:lnSpc>
              <a:spcBef>
                <a:spcPts val="0"/>
              </a:spcBef>
              <a:spcAft>
                <a:spcPts val="0"/>
              </a:spcAft>
              <a:buClr>
                <a:schemeClr val="dk2"/>
              </a:buClr>
              <a:buSzPts val="3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1" name="Shape 171"/>
          <p:cNvSpPr txBox="1">
            <a:spLocks noGrp="1"/>
          </p:cNvSpPr>
          <p:nvPr>
            <p:ph type="body" idx="1"/>
          </p:nvPr>
        </p:nvSpPr>
        <p:spPr>
          <a:xfrm>
            <a:off x="2343150" y="3829050"/>
            <a:ext cx="4743450" cy="638175"/>
          </a:xfrm>
          <a:prstGeom prst="rect">
            <a:avLst/>
          </a:prstGeom>
          <a:noFill/>
          <a:ln>
            <a:noFill/>
          </a:ln>
        </p:spPr>
        <p:txBody>
          <a:bodyPr spcFirstLastPara="1" wrap="square" lIns="91425" tIns="91425" rIns="91425" bIns="91425" anchor="t" anchorCtr="0"/>
          <a:lstStyle>
            <a:lvl1pPr marL="457200" marR="0" lvl="0" indent="-228600" algn="ctr" rtl="0">
              <a:lnSpc>
                <a:spcPct val="131250"/>
              </a:lnSpc>
              <a:spcBef>
                <a:spcPts val="0"/>
              </a:spcBef>
              <a:spcAft>
                <a:spcPts val="0"/>
              </a:spcAft>
              <a:buClr>
                <a:schemeClr val="lt2"/>
              </a:buClr>
              <a:buSzPts val="1600"/>
              <a:buFont typeface="Arial"/>
              <a:buNone/>
              <a:defRPr sz="1600" b="0" i="0" u="none" strike="noStrike" cap="none">
                <a:solidFill>
                  <a:schemeClr val="lt2"/>
                </a:solidFill>
                <a:latin typeface="Arial"/>
                <a:ea typeface="Arial"/>
                <a:cs typeface="Arial"/>
                <a:sym typeface="Arial"/>
              </a:defRPr>
            </a:lvl1pPr>
            <a:lvl2pPr marL="914400" marR="0" lvl="1" indent="-228600" algn="ctr" rtl="0">
              <a:lnSpc>
                <a:spcPct val="131250"/>
              </a:lnSpc>
              <a:spcBef>
                <a:spcPts val="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Final Slide Option2" type="blank">
  <p:cSld name="BLANK">
    <p:bg>
      <p:bgPr>
        <a:solidFill>
          <a:schemeClr val="lt1"/>
        </a:solidFill>
        <a:effectLst/>
      </p:bgPr>
    </p:bg>
    <p:spTree>
      <p:nvGrpSpPr>
        <p:cNvPr id="1" name="Shape 172"/>
        <p:cNvGrpSpPr/>
        <p:nvPr/>
      </p:nvGrpSpPr>
      <p:grpSpPr>
        <a:xfrm>
          <a:off x="0" y="0"/>
          <a:ext cx="0" cy="0"/>
          <a:chOff x="0" y="0"/>
          <a:chExt cx="0" cy="0"/>
        </a:xfrm>
      </p:grpSpPr>
      <p:pic>
        <p:nvPicPr>
          <p:cNvPr id="173" name="Shape 173"/>
          <p:cNvPicPr preferRelativeResize="0"/>
          <p:nvPr/>
        </p:nvPicPr>
        <p:blipFill rotWithShape="1">
          <a:blip r:embed="rId2">
            <a:alphaModFix/>
          </a:blip>
          <a:srcRect/>
          <a:stretch/>
        </p:blipFill>
        <p:spPr>
          <a:xfrm>
            <a:off x="2900930" y="3558921"/>
            <a:ext cx="3380239" cy="21640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Option2">
  <p:cSld name="Title Slide Option2">
    <p:bg>
      <p:bgPr>
        <a:solidFill>
          <a:schemeClr val="lt1"/>
        </a:solidFill>
        <a:effectLst/>
      </p:bgPr>
    </p:bg>
    <p:spTree>
      <p:nvGrpSpPr>
        <p:cNvPr id="1" name="Shape 174"/>
        <p:cNvGrpSpPr/>
        <p:nvPr/>
      </p:nvGrpSpPr>
      <p:grpSpPr>
        <a:xfrm>
          <a:off x="0" y="0"/>
          <a:ext cx="0" cy="0"/>
          <a:chOff x="0" y="0"/>
          <a:chExt cx="0" cy="0"/>
        </a:xfrm>
      </p:grpSpPr>
      <p:sp>
        <p:nvSpPr>
          <p:cNvPr id="175" name="Shape 175"/>
          <p:cNvSpPr txBox="1">
            <a:spLocks noGrp="1"/>
          </p:cNvSpPr>
          <p:nvPr>
            <p:ph type="ctrTitle"/>
          </p:nvPr>
        </p:nvSpPr>
        <p:spPr>
          <a:xfrm>
            <a:off x="447675" y="1681200"/>
            <a:ext cx="3733800" cy="2063261"/>
          </a:xfrm>
          <a:prstGeom prst="rect">
            <a:avLst/>
          </a:prstGeom>
          <a:noFill/>
          <a:ln>
            <a:noFill/>
          </a:ln>
        </p:spPr>
        <p:txBody>
          <a:bodyPr spcFirstLastPara="1" wrap="square" lIns="91425" tIns="91425" rIns="91425" bIns="91425" anchor="t" anchorCtr="0"/>
          <a:lstStyle>
            <a:lvl1pPr marR="0" lvl="0" algn="l" rtl="0">
              <a:lnSpc>
                <a:spcPct val="116666"/>
              </a:lnSpc>
              <a:spcBef>
                <a:spcPts val="0"/>
              </a:spcBef>
              <a:spcAft>
                <a:spcPts val="0"/>
              </a:spcAft>
              <a:buClr>
                <a:schemeClr val="lt2"/>
              </a:buClr>
              <a:buSzPts val="3600"/>
              <a:buFont typeface="Times New Roman"/>
              <a:buNone/>
              <a:defRPr sz="3600" b="1" i="0" u="none" strike="noStrike" cap="none">
                <a:solidFill>
                  <a:schemeClr val="lt2"/>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6" name="Shape 176"/>
          <p:cNvSpPr txBox="1">
            <a:spLocks noGrp="1"/>
          </p:cNvSpPr>
          <p:nvPr>
            <p:ph type="subTitle" idx="1"/>
          </p:nvPr>
        </p:nvSpPr>
        <p:spPr>
          <a:xfrm>
            <a:off x="446400" y="4057200"/>
            <a:ext cx="3444109" cy="1130791"/>
          </a:xfrm>
          <a:prstGeom prst="rect">
            <a:avLst/>
          </a:prstGeom>
          <a:noFill/>
          <a:ln>
            <a:noFill/>
          </a:ln>
        </p:spPr>
        <p:txBody>
          <a:bodyPr spcFirstLastPara="1" wrap="square" lIns="91425" tIns="91425" rIns="91425" bIns="91425" anchor="t" anchorCtr="0"/>
          <a:lstStyle>
            <a:lvl1pPr marR="0" lvl="0" algn="l" rtl="0">
              <a:lnSpc>
                <a:spcPct val="133333"/>
              </a:lnSpc>
              <a:spcBef>
                <a:spcPts val="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1pPr>
            <a:lvl2pPr marR="0" lvl="1" algn="ctr" rtl="0">
              <a:lnSpc>
                <a:spcPct val="118750"/>
              </a:lnSpc>
              <a:spcBef>
                <a:spcPts val="0"/>
              </a:spcBef>
              <a:spcAft>
                <a:spcPts val="0"/>
              </a:spcAft>
              <a:buClr>
                <a:schemeClr val="lt2"/>
              </a:buClr>
              <a:buSzPts val="1600"/>
              <a:buFont typeface="Arial"/>
              <a:buNone/>
              <a:defRPr sz="1600" b="0" i="0" u="none" strike="noStrike" cap="none">
                <a:solidFill>
                  <a:srgbClr val="888888"/>
                </a:solidFill>
                <a:latin typeface="Arial"/>
                <a:ea typeface="Arial"/>
                <a:cs typeface="Arial"/>
                <a:sym typeface="Arial"/>
              </a:defRPr>
            </a:lvl2pPr>
            <a:lvl3pPr marR="0" lvl="2" algn="ctr" rtl="0">
              <a:lnSpc>
                <a:spcPct val="118750"/>
              </a:lnSpc>
              <a:spcBef>
                <a:spcPts val="0"/>
              </a:spcBef>
              <a:spcAft>
                <a:spcPts val="0"/>
              </a:spcAft>
              <a:buClr>
                <a:schemeClr val="accent4"/>
              </a:buClr>
              <a:buSzPts val="1600"/>
              <a:buFont typeface="Arial"/>
              <a:buNone/>
              <a:defRPr sz="1600" b="0" i="0" u="none" strike="noStrike" cap="none">
                <a:solidFill>
                  <a:srgbClr val="888888"/>
                </a:solidFill>
                <a:latin typeface="Arial"/>
                <a:ea typeface="Arial"/>
                <a:cs typeface="Arial"/>
                <a:sym typeface="Arial"/>
              </a:defRPr>
            </a:lvl3pPr>
            <a:lvl4pPr marR="0" lvl="3" algn="ctr" rtl="0">
              <a:lnSpc>
                <a:spcPct val="125000"/>
              </a:lnSpc>
              <a:spcBef>
                <a:spcPts val="0"/>
              </a:spcBef>
              <a:spcAft>
                <a:spcPts val="0"/>
              </a:spcAft>
              <a:buClr>
                <a:schemeClr val="dk1"/>
              </a:buClr>
              <a:buSzPts val="1200"/>
              <a:buFont typeface="Arial"/>
              <a:buNone/>
              <a:defRPr sz="1200" b="0" i="0" u="none" strike="noStrike" cap="none">
                <a:solidFill>
                  <a:srgbClr val="888888"/>
                </a:solidFill>
                <a:latin typeface="Arial"/>
                <a:ea typeface="Arial"/>
                <a:cs typeface="Arial"/>
                <a:sym typeface="Arial"/>
              </a:defRPr>
            </a:lvl4pPr>
            <a:lvl5pPr marR="0" lvl="4" algn="ctr" rtl="0">
              <a:spcBef>
                <a:spcPts val="85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77" name="Shape 177"/>
          <p:cNvSpPr txBox="1">
            <a:spLocks noGrp="1"/>
          </p:cNvSpPr>
          <p:nvPr>
            <p:ph type="body" idx="2"/>
          </p:nvPr>
        </p:nvSpPr>
        <p:spPr>
          <a:xfrm>
            <a:off x="444522" y="6265863"/>
            <a:ext cx="3965553" cy="28575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8" name="Shape 178"/>
          <p:cNvSpPr>
            <a:spLocks noGrp="1"/>
          </p:cNvSpPr>
          <p:nvPr>
            <p:ph type="pic" idx="3"/>
          </p:nvPr>
        </p:nvSpPr>
        <p:spPr>
          <a:xfrm>
            <a:off x="4581524" y="0"/>
            <a:ext cx="4562475" cy="6858000"/>
          </a:xfrm>
          <a:prstGeom prst="rect">
            <a:avLst/>
          </a:prstGeom>
          <a:solidFill>
            <a:srgbClr val="BBBBBB"/>
          </a:solidFill>
          <a:ln>
            <a:noFill/>
          </a:ln>
        </p:spPr>
        <p:txBody>
          <a:bodyPr spcFirstLastPara="1" wrap="square" lIns="91425" tIns="91425" rIns="91425" bIns="91425" anchor="t" anchorCtr="0"/>
          <a:lstStyle>
            <a:lvl1pPr marR="0" lvl="0" algn="ctr" rtl="0">
              <a:lnSpc>
                <a:spcPct val="172727"/>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pic>
        <p:nvPicPr>
          <p:cNvPr id="179" name="Shape 179"/>
          <p:cNvPicPr preferRelativeResize="0"/>
          <p:nvPr/>
        </p:nvPicPr>
        <p:blipFill rotWithShape="1">
          <a:blip r:embed="rId2">
            <a:alphaModFix/>
          </a:blip>
          <a:srcRect/>
          <a:stretch/>
        </p:blipFill>
        <p:spPr>
          <a:xfrm>
            <a:off x="460375" y="409107"/>
            <a:ext cx="1144800" cy="8110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Option3">
  <p:cSld name="Title Slide Option3">
    <p:bg>
      <p:bgPr>
        <a:solidFill>
          <a:srgbClr val="595959"/>
        </a:solidFill>
        <a:effectLst/>
      </p:bgPr>
    </p:bg>
    <p:spTree>
      <p:nvGrpSpPr>
        <p:cNvPr id="1" name="Shape 180"/>
        <p:cNvGrpSpPr/>
        <p:nvPr/>
      </p:nvGrpSpPr>
      <p:grpSpPr>
        <a:xfrm>
          <a:off x="0" y="0"/>
          <a:ext cx="0" cy="0"/>
          <a:chOff x="0" y="0"/>
          <a:chExt cx="0" cy="0"/>
        </a:xfrm>
      </p:grpSpPr>
      <p:pic>
        <p:nvPicPr>
          <p:cNvPr id="181" name="Shape 181"/>
          <p:cNvPicPr preferRelativeResize="0"/>
          <p:nvPr/>
        </p:nvPicPr>
        <p:blipFill rotWithShape="1">
          <a:blip r:embed="rId2">
            <a:alphaModFix/>
          </a:blip>
          <a:srcRect/>
          <a:stretch/>
        </p:blipFill>
        <p:spPr>
          <a:xfrm>
            <a:off x="460375" y="409958"/>
            <a:ext cx="1144800" cy="809347"/>
          </a:xfrm>
          <a:prstGeom prst="rect">
            <a:avLst/>
          </a:prstGeom>
          <a:noFill/>
          <a:ln>
            <a:noFill/>
          </a:ln>
        </p:spPr>
      </p:pic>
      <p:sp>
        <p:nvSpPr>
          <p:cNvPr id="182" name="Shape 182"/>
          <p:cNvSpPr txBox="1">
            <a:spLocks noGrp="1"/>
          </p:cNvSpPr>
          <p:nvPr>
            <p:ph type="ctrTitle"/>
          </p:nvPr>
        </p:nvSpPr>
        <p:spPr>
          <a:xfrm>
            <a:off x="447675" y="1681200"/>
            <a:ext cx="3733800" cy="1977536"/>
          </a:xfrm>
          <a:prstGeom prst="rect">
            <a:avLst/>
          </a:prstGeom>
          <a:noFill/>
          <a:ln>
            <a:noFill/>
          </a:ln>
        </p:spPr>
        <p:txBody>
          <a:bodyPr spcFirstLastPara="1" wrap="square" lIns="91425" tIns="91425" rIns="91425" bIns="91425" anchor="t" anchorCtr="0"/>
          <a:lstStyle>
            <a:lvl1pPr marR="0" lvl="0" algn="l" rtl="0">
              <a:lnSpc>
                <a:spcPct val="116666"/>
              </a:lnSpc>
              <a:spcBef>
                <a:spcPts val="0"/>
              </a:spcBef>
              <a:spcAft>
                <a:spcPts val="0"/>
              </a:spcAft>
              <a:buClr>
                <a:srgbClr val="FFFFFF"/>
              </a:buClr>
              <a:buSzPts val="3600"/>
              <a:buFont typeface="Times New Roman"/>
              <a:buNone/>
              <a:defRPr sz="3600" b="1" i="0" u="none" strike="noStrike" cap="none">
                <a:solidFill>
                  <a:srgbClr val="FFFFFF"/>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3" name="Shape 183"/>
          <p:cNvSpPr txBox="1">
            <a:spLocks noGrp="1"/>
          </p:cNvSpPr>
          <p:nvPr>
            <p:ph type="subTitle" idx="1"/>
          </p:nvPr>
        </p:nvSpPr>
        <p:spPr>
          <a:xfrm>
            <a:off x="446400" y="4057200"/>
            <a:ext cx="3444109" cy="1130791"/>
          </a:xfrm>
          <a:prstGeom prst="rect">
            <a:avLst/>
          </a:prstGeom>
          <a:noFill/>
          <a:ln>
            <a:noFill/>
          </a:ln>
        </p:spPr>
        <p:txBody>
          <a:bodyPr spcFirstLastPara="1" wrap="square" lIns="91425" tIns="91425" rIns="91425" bIns="91425" anchor="t" anchorCtr="0"/>
          <a:lstStyle>
            <a:lvl1pPr marR="0" lvl="0" algn="l" rtl="0">
              <a:lnSpc>
                <a:spcPct val="133333"/>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R="0" lvl="1" algn="ctr" rtl="0">
              <a:lnSpc>
                <a:spcPct val="118750"/>
              </a:lnSpc>
              <a:spcBef>
                <a:spcPts val="0"/>
              </a:spcBef>
              <a:spcAft>
                <a:spcPts val="0"/>
              </a:spcAft>
              <a:buClr>
                <a:schemeClr val="lt2"/>
              </a:buClr>
              <a:buSzPts val="1600"/>
              <a:buFont typeface="Arial"/>
              <a:buNone/>
              <a:defRPr sz="1600" b="0" i="0" u="none" strike="noStrike" cap="none">
                <a:solidFill>
                  <a:srgbClr val="888888"/>
                </a:solidFill>
                <a:latin typeface="Arial"/>
                <a:ea typeface="Arial"/>
                <a:cs typeface="Arial"/>
                <a:sym typeface="Arial"/>
              </a:defRPr>
            </a:lvl2pPr>
            <a:lvl3pPr marR="0" lvl="2" algn="ctr" rtl="0">
              <a:lnSpc>
                <a:spcPct val="118750"/>
              </a:lnSpc>
              <a:spcBef>
                <a:spcPts val="0"/>
              </a:spcBef>
              <a:spcAft>
                <a:spcPts val="0"/>
              </a:spcAft>
              <a:buClr>
                <a:schemeClr val="accent4"/>
              </a:buClr>
              <a:buSzPts val="1600"/>
              <a:buFont typeface="Arial"/>
              <a:buNone/>
              <a:defRPr sz="1600" b="0" i="0" u="none" strike="noStrike" cap="none">
                <a:solidFill>
                  <a:srgbClr val="888888"/>
                </a:solidFill>
                <a:latin typeface="Arial"/>
                <a:ea typeface="Arial"/>
                <a:cs typeface="Arial"/>
                <a:sym typeface="Arial"/>
              </a:defRPr>
            </a:lvl3pPr>
            <a:lvl4pPr marR="0" lvl="3" algn="ctr" rtl="0">
              <a:lnSpc>
                <a:spcPct val="125000"/>
              </a:lnSpc>
              <a:spcBef>
                <a:spcPts val="0"/>
              </a:spcBef>
              <a:spcAft>
                <a:spcPts val="0"/>
              </a:spcAft>
              <a:buClr>
                <a:schemeClr val="dk1"/>
              </a:buClr>
              <a:buSzPts val="1200"/>
              <a:buFont typeface="Arial"/>
              <a:buNone/>
              <a:defRPr sz="1200" b="0" i="0" u="none" strike="noStrike" cap="none">
                <a:solidFill>
                  <a:srgbClr val="888888"/>
                </a:solidFill>
                <a:latin typeface="Arial"/>
                <a:ea typeface="Arial"/>
                <a:cs typeface="Arial"/>
                <a:sym typeface="Arial"/>
              </a:defRPr>
            </a:lvl4pPr>
            <a:lvl5pPr marR="0" lvl="4" algn="ctr" rtl="0">
              <a:spcBef>
                <a:spcPts val="85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84" name="Shape 184"/>
          <p:cNvSpPr txBox="1">
            <a:spLocks noGrp="1"/>
          </p:cNvSpPr>
          <p:nvPr>
            <p:ph type="body" idx="2"/>
          </p:nvPr>
        </p:nvSpPr>
        <p:spPr>
          <a:xfrm>
            <a:off x="444522" y="6265863"/>
            <a:ext cx="3965553" cy="28575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5" name="Shape 185"/>
          <p:cNvSpPr>
            <a:spLocks noGrp="1"/>
          </p:cNvSpPr>
          <p:nvPr>
            <p:ph type="pic" idx="3"/>
          </p:nvPr>
        </p:nvSpPr>
        <p:spPr>
          <a:xfrm>
            <a:off x="4581526" y="0"/>
            <a:ext cx="4562474" cy="6858000"/>
          </a:xfrm>
          <a:prstGeom prst="rect">
            <a:avLst/>
          </a:prstGeom>
          <a:solidFill>
            <a:srgbClr val="BBBBBB"/>
          </a:solidFill>
          <a:ln>
            <a:noFill/>
          </a:ln>
        </p:spPr>
        <p:txBody>
          <a:bodyPr spcFirstLastPara="1" wrap="square" lIns="91425" tIns="91425" rIns="91425" bIns="91425" anchor="t" anchorCtr="0"/>
          <a:lstStyle>
            <a:lvl1pPr marR="0" lvl="0" algn="ctr" rtl="0">
              <a:lnSpc>
                <a:spcPct val="172727"/>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Shape 7"/>
          <p:cNvSpPr txBox="1">
            <a:spLocks noGrp="1"/>
          </p:cNvSpPr>
          <p:nvPr>
            <p:ph type="title"/>
          </p:nvPr>
        </p:nvSpPr>
        <p:spPr>
          <a:xfrm>
            <a:off x="541337" y="417599"/>
            <a:ext cx="5983288" cy="906375"/>
          </a:xfrm>
          <a:prstGeom prst="rect">
            <a:avLst/>
          </a:prstGeom>
          <a:noFill/>
          <a:ln>
            <a:noFill/>
          </a:ln>
        </p:spPr>
        <p:txBody>
          <a:bodyPr spcFirstLastPara="1" wrap="square" lIns="91425" tIns="91425" rIns="91425" bIns="91425" anchor="t" anchorCtr="0"/>
          <a:lstStyle>
            <a:lvl1pPr marR="0" lvl="0" algn="l" rtl="0">
              <a:lnSpc>
                <a:spcPct val="117647"/>
              </a:lnSpc>
              <a:spcBef>
                <a:spcPts val="0"/>
              </a:spcBef>
              <a:spcAft>
                <a:spcPts val="0"/>
              </a:spcAft>
              <a:buClr>
                <a:schemeClr val="dk1"/>
              </a:buClr>
              <a:buSzPts val="3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Shape 8"/>
          <p:cNvSpPr txBox="1">
            <a:spLocks noGrp="1"/>
          </p:cNvSpPr>
          <p:nvPr>
            <p:ph type="body" idx="1"/>
          </p:nvPr>
        </p:nvSpPr>
        <p:spPr>
          <a:xfrm>
            <a:off x="534899" y="1704975"/>
            <a:ext cx="6001130" cy="4285174"/>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9" name="Shape 9"/>
          <p:cNvCxnSpPr/>
          <p:nvPr/>
        </p:nvCxnSpPr>
        <p:spPr>
          <a:xfrm>
            <a:off x="8465042" y="6504780"/>
            <a:ext cx="0" cy="86400"/>
          </a:xfrm>
          <a:prstGeom prst="straightConnector1">
            <a:avLst/>
          </a:prstGeom>
          <a:noFill/>
          <a:ln w="9525" cap="flat" cmpd="sng">
            <a:solidFill>
              <a:schemeClr val="lt2"/>
            </a:solidFill>
            <a:prstDash val="solid"/>
            <a:round/>
            <a:headEnd type="none" w="sm" len="sm"/>
            <a:tailEnd type="none" w="sm" len="sm"/>
          </a:ln>
        </p:spPr>
      </p:cxnSp>
      <p:sp>
        <p:nvSpPr>
          <p:cNvPr id="10" name="Shape 10"/>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chemeClr val="lt2"/>
                </a:solidFill>
                <a:latin typeface="Arial"/>
                <a:ea typeface="Arial"/>
                <a:cs typeface="Arial"/>
                <a:sym typeface="Arial"/>
              </a:defRPr>
            </a:lvl1pPr>
            <a:lvl2pPr marL="0" marR="0" lvl="1" indent="0" algn="l" rtl="0">
              <a:spcBef>
                <a:spcPts val="0"/>
              </a:spcBef>
              <a:buNone/>
              <a:defRPr sz="800" b="1" i="0" u="none" strike="noStrike" cap="none">
                <a:solidFill>
                  <a:schemeClr val="lt2"/>
                </a:solidFill>
                <a:latin typeface="Arial"/>
                <a:ea typeface="Arial"/>
                <a:cs typeface="Arial"/>
                <a:sym typeface="Arial"/>
              </a:defRPr>
            </a:lvl2pPr>
            <a:lvl3pPr marL="0" marR="0" lvl="2" indent="0" algn="l" rtl="0">
              <a:spcBef>
                <a:spcPts val="0"/>
              </a:spcBef>
              <a:buNone/>
              <a:defRPr sz="800" b="1" i="0" u="none" strike="noStrike" cap="none">
                <a:solidFill>
                  <a:schemeClr val="lt2"/>
                </a:solidFill>
                <a:latin typeface="Arial"/>
                <a:ea typeface="Arial"/>
                <a:cs typeface="Arial"/>
                <a:sym typeface="Arial"/>
              </a:defRPr>
            </a:lvl3pPr>
            <a:lvl4pPr marL="0" marR="0" lvl="3" indent="0" algn="l" rtl="0">
              <a:spcBef>
                <a:spcPts val="0"/>
              </a:spcBef>
              <a:buNone/>
              <a:defRPr sz="800" b="1" i="0" u="none" strike="noStrike" cap="none">
                <a:solidFill>
                  <a:schemeClr val="lt2"/>
                </a:solidFill>
                <a:latin typeface="Arial"/>
                <a:ea typeface="Arial"/>
                <a:cs typeface="Arial"/>
                <a:sym typeface="Arial"/>
              </a:defRPr>
            </a:lvl4pPr>
            <a:lvl5pPr marL="0" marR="0" lvl="4" indent="0" algn="l" rtl="0">
              <a:spcBef>
                <a:spcPts val="0"/>
              </a:spcBef>
              <a:buNone/>
              <a:defRPr sz="800" b="1" i="0" u="none" strike="noStrike" cap="none">
                <a:solidFill>
                  <a:schemeClr val="lt2"/>
                </a:solidFill>
                <a:latin typeface="Arial"/>
                <a:ea typeface="Arial"/>
                <a:cs typeface="Arial"/>
                <a:sym typeface="Arial"/>
              </a:defRPr>
            </a:lvl5pPr>
            <a:lvl6pPr marL="0" marR="0" lvl="5" indent="0" algn="l" rtl="0">
              <a:spcBef>
                <a:spcPts val="0"/>
              </a:spcBef>
              <a:buNone/>
              <a:defRPr sz="800" b="1" i="0" u="none" strike="noStrike" cap="none">
                <a:solidFill>
                  <a:schemeClr val="lt2"/>
                </a:solidFill>
                <a:latin typeface="Arial"/>
                <a:ea typeface="Arial"/>
                <a:cs typeface="Arial"/>
                <a:sym typeface="Arial"/>
              </a:defRPr>
            </a:lvl6pPr>
            <a:lvl7pPr marL="0" marR="0" lvl="6" indent="0" algn="l" rtl="0">
              <a:spcBef>
                <a:spcPts val="0"/>
              </a:spcBef>
              <a:buNone/>
              <a:defRPr sz="800" b="1" i="0" u="none" strike="noStrike" cap="none">
                <a:solidFill>
                  <a:schemeClr val="lt2"/>
                </a:solidFill>
                <a:latin typeface="Arial"/>
                <a:ea typeface="Arial"/>
                <a:cs typeface="Arial"/>
                <a:sym typeface="Arial"/>
              </a:defRPr>
            </a:lvl7pPr>
            <a:lvl8pPr marL="0" marR="0" lvl="7" indent="0" algn="l" rtl="0">
              <a:spcBef>
                <a:spcPts val="0"/>
              </a:spcBef>
              <a:buNone/>
              <a:defRPr sz="800" b="1" i="0" u="none" strike="noStrike" cap="none">
                <a:solidFill>
                  <a:schemeClr val="lt2"/>
                </a:solidFill>
                <a:latin typeface="Arial"/>
                <a:ea typeface="Arial"/>
                <a:cs typeface="Arial"/>
                <a:sym typeface="Arial"/>
              </a:defRPr>
            </a:lvl8pPr>
            <a:lvl9pPr marL="0" marR="0" lvl="8" indent="0" algn="l" rtl="0">
              <a:spcBef>
                <a:spcPts val="0"/>
              </a:spcBef>
              <a:buNone/>
              <a:defRPr sz="800" b="1" i="0" u="none" strike="noStrike" cap="none">
                <a:solidFill>
                  <a:schemeClr val="lt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t>‹#›</a:t>
            </a:fld>
            <a:endParaRPr dirty="0"/>
          </a:p>
        </p:txBody>
      </p:sp>
      <p:pic>
        <p:nvPicPr>
          <p:cNvPr id="11" name="Shape 11"/>
          <p:cNvPicPr preferRelativeResize="0"/>
          <p:nvPr/>
        </p:nvPicPr>
        <p:blipFill rotWithShape="1">
          <a:blip r:embed="rId19">
            <a:alphaModFix/>
          </a:blip>
          <a:srcRect/>
          <a:stretch/>
        </p:blipFill>
        <p:spPr>
          <a:xfrm>
            <a:off x="500410" y="6376789"/>
            <a:ext cx="918000" cy="2799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acebook.com/captionpros/videos/81764633175882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ropbox.com/s/imze9ngjv2tmie7/Bad%20and%20Good%20Captions.mp4?dl=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ctrTitle"/>
          </p:nvPr>
        </p:nvSpPr>
        <p:spPr>
          <a:xfrm>
            <a:off x="447675" y="1680064"/>
            <a:ext cx="3683000" cy="2526732"/>
          </a:xfrm>
          <a:prstGeom prst="rect">
            <a:avLst/>
          </a:prstGeom>
          <a:noFill/>
          <a:ln>
            <a:noFill/>
          </a:ln>
        </p:spPr>
        <p:txBody>
          <a:bodyPr spcFirstLastPara="1" wrap="square" lIns="0" tIns="0" rIns="0" bIns="0" anchor="t" anchorCtr="0">
            <a:noAutofit/>
          </a:bodyPr>
          <a:lstStyle/>
          <a:p>
            <a:pPr marL="0" marR="0" lvl="0" indent="0" algn="l" rtl="0">
              <a:lnSpc>
                <a:spcPct val="116666"/>
              </a:lnSpc>
              <a:spcBef>
                <a:spcPts val="0"/>
              </a:spcBef>
              <a:spcAft>
                <a:spcPts val="0"/>
              </a:spcAft>
              <a:buClr>
                <a:schemeClr val="lt1"/>
              </a:buClr>
              <a:buSzPts val="3600"/>
              <a:buFont typeface="Times New Roman"/>
              <a:buNone/>
            </a:pPr>
            <a:r>
              <a:rPr lang="en-GB" sz="3600" b="1" i="0" u="none" strike="noStrike" cap="none" dirty="0">
                <a:solidFill>
                  <a:schemeClr val="lt1"/>
                </a:solidFill>
                <a:latin typeface="Times New Roman"/>
                <a:ea typeface="Times New Roman"/>
                <a:cs typeface="Times New Roman"/>
                <a:sym typeface="Times New Roman"/>
              </a:rPr>
              <a:t>Hearing Loss and Communication Access In a Digital World</a:t>
            </a:r>
            <a:endParaRPr sz="3600" b="1" i="0" u="none" strike="noStrike" cap="none" dirty="0">
              <a:solidFill>
                <a:schemeClr val="lt1"/>
              </a:solidFill>
              <a:latin typeface="Times New Roman"/>
              <a:ea typeface="Times New Roman"/>
              <a:cs typeface="Times New Roman"/>
              <a:sym typeface="Times New Roman"/>
            </a:endParaRPr>
          </a:p>
        </p:txBody>
      </p:sp>
      <p:sp>
        <p:nvSpPr>
          <p:cNvPr id="214" name="Shape 214"/>
          <p:cNvSpPr txBox="1">
            <a:spLocks noGrp="1"/>
          </p:cNvSpPr>
          <p:nvPr>
            <p:ph type="subTitle" idx="1"/>
          </p:nvPr>
        </p:nvSpPr>
        <p:spPr>
          <a:xfrm>
            <a:off x="447675" y="4656166"/>
            <a:ext cx="3397250" cy="1096241"/>
          </a:xfrm>
          <a:prstGeom prst="rect">
            <a:avLst/>
          </a:prstGeom>
          <a:noFill/>
          <a:ln>
            <a:noFill/>
          </a:ln>
        </p:spPr>
        <p:txBody>
          <a:bodyPr spcFirstLastPara="1" wrap="square" lIns="0" tIns="0" rIns="0" bIns="0" anchor="t" anchorCtr="0">
            <a:noAutofit/>
          </a:bodyPr>
          <a:lstStyle/>
          <a:p>
            <a:pPr marL="0" marR="0" lvl="0" indent="0" algn="l" rtl="0">
              <a:lnSpc>
                <a:spcPct val="171428"/>
              </a:lnSpc>
              <a:spcBef>
                <a:spcPts val="0"/>
              </a:spcBef>
              <a:spcAft>
                <a:spcPts val="0"/>
              </a:spcAft>
              <a:buClr>
                <a:srgbClr val="FFFFFF"/>
              </a:buClr>
              <a:buSzPts val="1400"/>
              <a:buFont typeface="Arial"/>
              <a:buNone/>
            </a:pPr>
            <a:r>
              <a:rPr lang="en-GB" sz="1400" b="0" i="0" u="none" strike="noStrike" cap="none" dirty="0" smtClean="0">
                <a:solidFill>
                  <a:srgbClr val="FFFFFF"/>
                </a:solidFill>
                <a:latin typeface="Arial"/>
                <a:ea typeface="Arial"/>
                <a:cs typeface="Arial"/>
                <a:sym typeface="Arial"/>
              </a:rPr>
              <a:t>Julie </a:t>
            </a:r>
            <a:r>
              <a:rPr lang="en-GB" sz="1400" b="0" i="0" u="none" strike="noStrike" cap="none" dirty="0">
                <a:solidFill>
                  <a:srgbClr val="FFFFFF"/>
                </a:solidFill>
                <a:latin typeface="Arial"/>
                <a:ea typeface="Arial"/>
                <a:cs typeface="Arial"/>
                <a:sym typeface="Arial"/>
              </a:rPr>
              <a:t>Grisham, M.Ed., MATC, CPACC</a:t>
            </a:r>
            <a:endParaRPr dirty="0"/>
          </a:p>
          <a:p>
            <a:pPr marL="0" marR="0" lvl="0" indent="0" algn="l" rtl="0">
              <a:lnSpc>
                <a:spcPct val="171428"/>
              </a:lnSpc>
              <a:spcBef>
                <a:spcPts val="0"/>
              </a:spcBef>
              <a:spcAft>
                <a:spcPts val="0"/>
              </a:spcAft>
              <a:buClr>
                <a:srgbClr val="FFFFFF"/>
              </a:buClr>
              <a:buSzPts val="1400"/>
              <a:buFont typeface="Arial"/>
              <a:buNone/>
            </a:pPr>
            <a:r>
              <a:rPr lang="en-GB" sz="1400" b="0" i="0" u="none" strike="noStrike" cap="none" dirty="0">
                <a:solidFill>
                  <a:srgbClr val="FFFFFF"/>
                </a:solidFill>
                <a:latin typeface="Arial"/>
                <a:ea typeface="Arial"/>
                <a:cs typeface="Arial"/>
                <a:sym typeface="Arial"/>
              </a:rPr>
              <a:t>Jennifer Schuck, FAPR, RDR, CRC, CRR</a:t>
            </a:r>
            <a:endParaRPr dirty="0"/>
          </a:p>
          <a:p>
            <a:pPr marL="0" marR="0" lvl="0" indent="0" algn="l" rtl="0">
              <a:lnSpc>
                <a:spcPct val="171428"/>
              </a:lnSpc>
              <a:spcBef>
                <a:spcPts val="0"/>
              </a:spcBef>
              <a:spcAft>
                <a:spcPts val="0"/>
              </a:spcAft>
              <a:buClr>
                <a:srgbClr val="FFFFFF"/>
              </a:buClr>
              <a:buSzPts val="1400"/>
              <a:buFont typeface="Arial"/>
              <a:buNone/>
            </a:pPr>
            <a:r>
              <a:rPr lang="en-GB" sz="1400" b="0" i="0" u="none" strike="noStrike" cap="none" dirty="0">
                <a:solidFill>
                  <a:srgbClr val="FFFFFF"/>
                </a:solidFill>
                <a:latin typeface="Arial"/>
                <a:ea typeface="Arial"/>
                <a:cs typeface="Arial"/>
                <a:sym typeface="Arial"/>
              </a:rPr>
              <a:t>Sandy Watson, M.Ed</a:t>
            </a:r>
            <a:r>
              <a:rPr lang="en-GB" sz="1400" b="0" i="0" u="none" strike="noStrike" cap="none" dirty="0" smtClean="0">
                <a:solidFill>
                  <a:srgbClr val="FFFFFF"/>
                </a:solidFill>
                <a:latin typeface="Arial"/>
                <a:ea typeface="Arial"/>
                <a:cs typeface="Arial"/>
                <a:sym typeface="Arial"/>
              </a:rPr>
              <a:t>.</a:t>
            </a:r>
            <a:endParaRPr sz="1400" b="0" i="0" u="none" strike="noStrike" cap="none" dirty="0">
              <a:solidFill>
                <a:srgbClr val="FFFFFF"/>
              </a:solidFill>
              <a:latin typeface="Arial"/>
              <a:ea typeface="Arial"/>
              <a:cs typeface="Arial"/>
              <a:sym typeface="Arial"/>
            </a:endParaRPr>
          </a:p>
        </p:txBody>
      </p:sp>
      <p:pic>
        <p:nvPicPr>
          <p:cNvPr id="219" name="Shape 219"/>
          <p:cNvPicPr preferRelativeResize="0">
            <a:picLocks noGrp="1"/>
          </p:cNvPicPr>
          <p:nvPr>
            <p:ph type="pic" idx="3"/>
          </p:nvPr>
        </p:nvPicPr>
        <p:blipFill rotWithShape="1">
          <a:blip r:embed="rId3">
            <a:alphaModFix/>
          </a:blip>
          <a:srcRect l="29881" r="29881"/>
          <a:stretch/>
        </p:blipFill>
        <p:spPr>
          <a:xfrm>
            <a:off x="4581600" y="0"/>
            <a:ext cx="4562400" cy="6858000"/>
          </a:xfrm>
          <a:prstGeom prst="rect">
            <a:avLst/>
          </a:prstGeom>
          <a:solidFill>
            <a:srgbClr val="BBBBBB"/>
          </a:solidFill>
          <a:ln>
            <a:noFill/>
          </a:ln>
        </p:spPr>
      </p:pic>
      <p:sp>
        <p:nvSpPr>
          <p:cNvPr id="5" name="TextBox 4"/>
          <p:cNvSpPr txBox="1"/>
          <p:nvPr/>
        </p:nvSpPr>
        <p:spPr>
          <a:xfrm>
            <a:off x="447675" y="6201777"/>
            <a:ext cx="1464252" cy="523220"/>
          </a:xfrm>
          <a:prstGeom prst="rect">
            <a:avLst/>
          </a:prstGeom>
          <a:noFill/>
        </p:spPr>
        <p:txBody>
          <a:bodyPr wrap="square" rtlCol="0">
            <a:spAutoFit/>
          </a:bodyPr>
          <a:lstStyle/>
          <a:p>
            <a:r>
              <a:rPr lang="en-GB" dirty="0">
                <a:solidFill>
                  <a:srgbClr val="FFFFFF"/>
                </a:solidFill>
              </a:rPr>
              <a:t>March 21, 2018</a:t>
            </a:r>
          </a:p>
          <a:p>
            <a:endParaRPr lang="en-US" dirty="0"/>
          </a:p>
        </p:txBody>
      </p:sp>
      <p:sp>
        <p:nvSpPr>
          <p:cNvPr id="6" name="TextBox 5"/>
          <p:cNvSpPr txBox="1"/>
          <p:nvPr/>
        </p:nvSpPr>
        <p:spPr>
          <a:xfrm>
            <a:off x="1313680" y="284181"/>
            <a:ext cx="3267920" cy="954107"/>
          </a:xfrm>
          <a:prstGeom prst="rect">
            <a:avLst/>
          </a:prstGeom>
          <a:noFill/>
        </p:spPr>
        <p:txBody>
          <a:bodyPr wrap="square" rtlCol="0">
            <a:spAutoFit/>
          </a:bodyPr>
          <a:lstStyle/>
          <a:p>
            <a:pPr lvl="0"/>
            <a:r>
              <a:rPr lang="en-US" sz="300" dirty="0">
                <a:solidFill>
                  <a:srgbClr val="003057"/>
                </a:solidFill>
              </a:rPr>
              <a:t>Hi everyone, welcome.  Thank you for coming today, especially at the very end of the day. This presentation is Hearing Loss and Communication Access in a Digital World. Our aim today is to show how communication access in a digital world is a very important aspect of accessibility planning and must be considered when integrating employees with a hearing loss. Keep in mind that while we reference the workplace throughout this presentation, many aspects are applicable to other areas of life. </a:t>
            </a:r>
          </a:p>
          <a:p>
            <a:pPr lvl="0"/>
            <a:endParaRPr lang="en-US" sz="300" dirty="0">
              <a:solidFill>
                <a:srgbClr val="003057"/>
              </a:solidFill>
            </a:endParaRPr>
          </a:p>
          <a:p>
            <a:pPr lvl="0"/>
            <a:r>
              <a:rPr lang="en-US" sz="300" dirty="0">
                <a:solidFill>
                  <a:srgbClr val="003057"/>
                </a:solidFill>
              </a:rPr>
              <a:t>About the speakers: </a:t>
            </a:r>
          </a:p>
          <a:p>
            <a:pPr lvl="0"/>
            <a:r>
              <a:rPr lang="en-US" sz="300" dirty="0" smtClean="0">
                <a:solidFill>
                  <a:srgbClr val="003057"/>
                </a:solidFill>
              </a:rPr>
              <a:t>Julie </a:t>
            </a:r>
            <a:r>
              <a:rPr lang="en-US" sz="300" dirty="0">
                <a:solidFill>
                  <a:srgbClr val="003057"/>
                </a:solidFill>
              </a:rPr>
              <a:t>Grisham is a project manager for accessibility with the accessibility team at Pearson. She works with various stakeholders within Pearson to ensure accessible products for those who are deaf and hard of hearing. She has worked with Pearson since 2001 and holds a CPACC certification (certified professional in accessibility core competencies). </a:t>
            </a:r>
          </a:p>
          <a:p>
            <a:pPr lvl="0"/>
            <a:r>
              <a:rPr lang="en-US" sz="300" dirty="0">
                <a:solidFill>
                  <a:srgbClr val="003057"/>
                </a:solidFill>
              </a:rPr>
              <a:t> </a:t>
            </a:r>
          </a:p>
          <a:p>
            <a:pPr lvl="0"/>
            <a:r>
              <a:rPr lang="en-US" sz="300" dirty="0">
                <a:solidFill>
                  <a:srgbClr val="003057"/>
                </a:solidFill>
              </a:rPr>
              <a:t>Jennifer Schuck has been a captioner for 15  years.  She provides captioning in any setting from a classroom to a convention center of thousands of people.  She has served as the chairperson of the National Court Reporters Association’s Captioning Community of Interest Committee, a member of the Realtime Certification Committee and chair of the Arizona Court Reporters Association’s CART committee. She holds the Registered Diplomate Reporter, Certified Realtime Captioner, and Certified Realtime Reporter certifications through the National Court Reporters Association.</a:t>
            </a:r>
          </a:p>
          <a:p>
            <a:pPr lvl="0"/>
            <a:endParaRPr lang="en-US" sz="300" dirty="0">
              <a:solidFill>
                <a:srgbClr val="003057"/>
              </a:solidFill>
            </a:endParaRPr>
          </a:p>
          <a:p>
            <a:pPr lvl="0"/>
            <a:r>
              <a:rPr lang="en-US" sz="300" dirty="0">
                <a:solidFill>
                  <a:srgbClr val="003057"/>
                </a:solidFill>
              </a:rPr>
              <a:t>Sandy Watson is an assessment research specialist for the accessibility team at Pearson. She taught special education for 19 years and has worked for Pearson since 2005.</a:t>
            </a:r>
          </a:p>
          <a:p>
            <a:endParaRPr lang="en-US" dirty="0">
              <a:solidFill>
                <a:srgbClr val="003057"/>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8" name="Shape 296">
            <a:extLst>
              <a:ext uri="{FF2B5EF4-FFF2-40B4-BE49-F238E27FC236}">
                <a16:creationId xmlns="" xmlns:a16="http://schemas.microsoft.com/office/drawing/2014/main" id="{FBCBE3BF-0FC4-2A4A-9C5E-FC894E137D87}"/>
              </a:ext>
            </a:extLst>
          </p:cNvPr>
          <p:cNvSpPr txBox="1">
            <a:spLocks/>
          </p:cNvSpPr>
          <p:nvPr/>
        </p:nvSpPr>
        <p:spPr>
          <a:xfrm>
            <a:off x="641209" y="678243"/>
            <a:ext cx="7433568" cy="62741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7692"/>
              </a:lnSpc>
              <a:spcBef>
                <a:spcPts val="0"/>
              </a:spcBef>
              <a:spcAft>
                <a:spcPts val="0"/>
              </a:spcAft>
              <a:buClr>
                <a:schemeClr val="dk2"/>
              </a:buClr>
              <a:buSzPts val="2600"/>
              <a:buFont typeface="Times New Roman"/>
              <a:buNone/>
              <a:defRPr sz="26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rgbClr val="007FA3"/>
                </a:solidFill>
                <a:latin typeface="Times New Roman" panose="02020603050405020304" pitchFamily="18" charset="0"/>
                <a:cs typeface="Times New Roman" panose="02020603050405020304" pitchFamily="18" charset="0"/>
              </a:rPr>
              <a:t>How Does it </a:t>
            </a:r>
            <a:r>
              <a:rPr lang="en-US" sz="3200" dirty="0">
                <a:solidFill>
                  <a:srgbClr val="007FA3"/>
                </a:solidFill>
                <a:latin typeface="Times New Roman" panose="02020603050405020304" pitchFamily="18" charset="0"/>
                <a:cs typeface="Times New Roman" panose="02020603050405020304" pitchFamily="18" charset="0"/>
                <a:hlinkClick r:id="rId3"/>
              </a:rPr>
              <a:t>Work</a:t>
            </a:r>
            <a:r>
              <a:rPr lang="en-US" sz="3200" dirty="0">
                <a:solidFill>
                  <a:srgbClr val="007FA3"/>
                </a:solidFill>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p>
        </p:txBody>
      </p:sp>
      <p:sp>
        <p:nvSpPr>
          <p:cNvPr id="6" name="Title 1">
            <a:extLst>
              <a:ext uri="{FF2B5EF4-FFF2-40B4-BE49-F238E27FC236}">
                <a16:creationId xmlns="" xmlns:a16="http://schemas.microsoft.com/office/drawing/2014/main" id="{10DDC8B3-5808-9E4E-B067-CBDE65B7B770}"/>
              </a:ext>
            </a:extLst>
          </p:cNvPr>
          <p:cNvSpPr>
            <a:spLocks noGrp="1"/>
          </p:cNvSpPr>
          <p:nvPr>
            <p:ph type="title"/>
          </p:nvPr>
        </p:nvSpPr>
        <p:spPr>
          <a:xfrm>
            <a:off x="283507" y="1818960"/>
            <a:ext cx="3455186" cy="3448942"/>
          </a:xfrm>
        </p:spPr>
        <p:txBody>
          <a:bodyPr>
            <a:normAutofit fontScale="90000"/>
          </a:bodyPr>
          <a:lstStyle/>
          <a:p>
            <a:pPr algn="ctr"/>
            <a:r>
              <a:rPr lang="en-US" sz="3100" dirty="0">
                <a:solidFill>
                  <a:schemeClr val="tx1"/>
                </a:solidFill>
                <a:latin typeface="Times New Roman" panose="02020603050405020304" pitchFamily="18" charset="0"/>
                <a:cs typeface="Times New Roman" panose="02020603050405020304" pitchFamily="18" charset="0"/>
              </a:rPr>
              <a:t/>
            </a:r>
            <a:br>
              <a:rPr lang="en-US" sz="3100" dirty="0">
                <a:solidFill>
                  <a:schemeClr val="tx1"/>
                </a:solidFill>
                <a:latin typeface="Times New Roman" panose="02020603050405020304" pitchFamily="18" charset="0"/>
                <a:cs typeface="Times New Roman" panose="02020603050405020304" pitchFamily="18" charset="0"/>
              </a:rPr>
            </a:br>
            <a:r>
              <a:rPr lang="en-US" sz="3100" dirty="0">
                <a:solidFill>
                  <a:schemeClr val="tx1"/>
                </a:solidFill>
                <a:latin typeface="Times New Roman" panose="02020603050405020304" pitchFamily="18" charset="0"/>
                <a:cs typeface="Times New Roman" panose="02020603050405020304" pitchFamily="18" charset="0"/>
              </a:rPr>
              <a:t>SKWR = J	</a:t>
            </a:r>
            <a:br>
              <a:rPr lang="en-US" sz="3100" dirty="0">
                <a:solidFill>
                  <a:schemeClr val="tx1"/>
                </a:solidFill>
                <a:latin typeface="Times New Roman" panose="02020603050405020304" pitchFamily="18" charset="0"/>
                <a:cs typeface="Times New Roman" panose="02020603050405020304" pitchFamily="18" charset="0"/>
              </a:rPr>
            </a:br>
            <a:r>
              <a:rPr lang="en-US" sz="3100" dirty="0">
                <a:solidFill>
                  <a:schemeClr val="tx1"/>
                </a:solidFill>
                <a:latin typeface="Times New Roman" panose="02020603050405020304" pitchFamily="18" charset="0"/>
                <a:cs typeface="Times New Roman" panose="02020603050405020304" pitchFamily="18" charset="0"/>
              </a:rPr>
              <a:t>E = E</a:t>
            </a:r>
            <a:br>
              <a:rPr lang="en-US" sz="3100" dirty="0">
                <a:solidFill>
                  <a:schemeClr val="tx1"/>
                </a:solidFill>
                <a:latin typeface="Times New Roman" panose="02020603050405020304" pitchFamily="18" charset="0"/>
                <a:cs typeface="Times New Roman" panose="02020603050405020304" pitchFamily="18" charset="0"/>
              </a:rPr>
            </a:br>
            <a:r>
              <a:rPr lang="en-US" sz="3100" dirty="0">
                <a:solidFill>
                  <a:schemeClr val="tx1"/>
                </a:solidFill>
                <a:latin typeface="Times New Roman" panose="02020603050405020304" pitchFamily="18" charset="0"/>
                <a:cs typeface="Times New Roman" panose="02020603050405020304" pitchFamily="18" charset="0"/>
              </a:rPr>
              <a:t>PB = N</a:t>
            </a:r>
            <a:br>
              <a:rPr lang="en-US" sz="3100" dirty="0">
                <a:solidFill>
                  <a:schemeClr val="tx1"/>
                </a:solidFill>
                <a:latin typeface="Times New Roman" panose="02020603050405020304" pitchFamily="18" charset="0"/>
                <a:cs typeface="Times New Roman" panose="02020603050405020304" pitchFamily="18" charset="0"/>
              </a:rPr>
            </a:br>
            <a:r>
              <a:rPr lang="en-US" sz="3100" dirty="0">
                <a:solidFill>
                  <a:schemeClr val="tx1"/>
                </a:solidFill>
                <a:latin typeface="Times New Roman" panose="02020603050405020304" pitchFamily="18" charset="0"/>
                <a:cs typeface="Times New Roman" panose="02020603050405020304" pitchFamily="18" charset="0"/>
              </a:rPr>
              <a:t/>
            </a:r>
            <a:br>
              <a:rPr lang="en-US" sz="3100" dirty="0">
                <a:solidFill>
                  <a:schemeClr val="tx1"/>
                </a:solidFill>
                <a:latin typeface="Times New Roman" panose="02020603050405020304" pitchFamily="18" charset="0"/>
                <a:cs typeface="Times New Roman" panose="02020603050405020304" pitchFamily="18" charset="0"/>
              </a:rPr>
            </a:br>
            <a:r>
              <a:rPr lang="en-US" sz="3100" dirty="0">
                <a:solidFill>
                  <a:schemeClr val="tx1"/>
                </a:solidFill>
                <a:latin typeface="Times New Roman" panose="02020603050405020304" pitchFamily="18" charset="0"/>
                <a:cs typeface="Times New Roman" panose="02020603050405020304" pitchFamily="18" charset="0"/>
              </a:rPr>
              <a:t>SKWREPB = Jen</a:t>
            </a:r>
            <a:r>
              <a:rPr lang="en-US" sz="2400" dirty="0">
                <a:solidFill>
                  <a:schemeClr val="tx1"/>
                </a:solidFill>
                <a:latin typeface="Times New Roman" panose="02020603050405020304" pitchFamily="18" charset="0"/>
                <a:cs typeface="Times New Roman" panose="02020603050405020304" pitchFamily="18" charset="0"/>
              </a:rPr>
              <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a:r>
            <a:br>
              <a:rPr lang="en-US" sz="2400" dirty="0">
                <a:solidFill>
                  <a:schemeClr val="tx1"/>
                </a:solidFill>
                <a:latin typeface="Times New Roman" panose="02020603050405020304" pitchFamily="18" charset="0"/>
                <a:cs typeface="Times New Roman" panose="02020603050405020304" pitchFamily="18" charset="0"/>
              </a:rPr>
            </a:b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7" name="Content Placeholder 23">
            <a:extLst>
              <a:ext uri="{FF2B5EF4-FFF2-40B4-BE49-F238E27FC236}">
                <a16:creationId xmlns="" xmlns:a16="http://schemas.microsoft.com/office/drawing/2014/main" id="{86E71DF9-23FD-EA48-ADFE-9060392DF5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8692" y="1818960"/>
            <a:ext cx="5192211" cy="3413062"/>
          </a:xfrm>
          <a:prstGeom prst="rect">
            <a:avLst/>
          </a:prstGeom>
          <a:noFill/>
          <a:ln>
            <a:noFill/>
          </a:ln>
        </p:spPr>
      </p:pic>
      <p:sp>
        <p:nvSpPr>
          <p:cNvPr id="227" name="Shape 227"/>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GB" sz="800" b="1" i="0" u="none" strike="noStrike" cap="none">
                <a:solidFill>
                  <a:schemeClr val="lt2"/>
                </a:solidFill>
                <a:latin typeface="Arial"/>
                <a:ea typeface="Arial"/>
                <a:cs typeface="Arial"/>
                <a:sym typeface="Arial"/>
              </a:rPr>
              <a:t>10</a:t>
            </a:fld>
            <a:endParaRPr sz="800" b="1" i="0" u="none" strike="noStrike" cap="none" dirty="0">
              <a:solidFill>
                <a:schemeClr val="lt2"/>
              </a:solidFill>
              <a:latin typeface="Arial"/>
              <a:ea typeface="Arial"/>
              <a:cs typeface="Arial"/>
              <a:sym typeface="Arial"/>
            </a:endParaRPr>
          </a:p>
        </p:txBody>
      </p:sp>
      <p:sp>
        <p:nvSpPr>
          <p:cNvPr id="229" name="Shape 229"/>
          <p:cNvSpPr txBox="1"/>
          <p:nvPr/>
        </p:nvSpPr>
        <p:spPr>
          <a:xfrm>
            <a:off x="5785658" y="6489578"/>
            <a:ext cx="2576922" cy="125534"/>
          </a:xfrm>
          <a:prstGeom prst="rect">
            <a:avLst/>
          </a:prstGeom>
          <a:noFill/>
          <a:ln>
            <a:noFill/>
          </a:ln>
        </p:spPr>
        <p:txBody>
          <a:bodyPr spcFirstLastPara="1" wrap="square" lIns="0" tIns="0" rIns="0" bIns="0" anchor="b" anchorCtr="0">
            <a:noAutofit/>
          </a:bodyPr>
          <a:lstStyle/>
          <a:p>
            <a:pPr lvl="0" algn="r">
              <a:buClr>
                <a:schemeClr val="dk1"/>
              </a:buClr>
              <a:buSzPts val="700"/>
            </a:pPr>
            <a:r>
              <a:rPr lang="en-GB" sz="700" b="1" dirty="0">
                <a:solidFill>
                  <a:schemeClr val="tx1"/>
                </a:solidFill>
              </a:rPr>
              <a:t>Hearing Loss and Communication Access in a Digital World</a:t>
            </a:r>
          </a:p>
        </p:txBody>
      </p:sp>
      <p:sp>
        <p:nvSpPr>
          <p:cNvPr id="3" name="TextBox 2"/>
          <p:cNvSpPr txBox="1"/>
          <p:nvPr/>
        </p:nvSpPr>
        <p:spPr>
          <a:xfrm>
            <a:off x="6671522" y="185800"/>
            <a:ext cx="2042812" cy="492443"/>
          </a:xfrm>
          <a:prstGeom prst="rect">
            <a:avLst/>
          </a:prstGeom>
          <a:noFill/>
        </p:spPr>
        <p:txBody>
          <a:bodyPr wrap="square" rtlCol="0">
            <a:spAutoFit/>
          </a:bodyPr>
          <a:lstStyle/>
          <a:p>
            <a:r>
              <a:rPr lang="en-US" sz="300" dirty="0">
                <a:solidFill>
                  <a:srgbClr val="FFFFFF"/>
                </a:solidFill>
              </a:rPr>
              <a:t>If the keys on our stenographic keyboard had letters on them, this is what it would look like. Think of playing an instrument. You hit multiple keys at the same time to make a certain sound. We hit multiple keys to create sounds in the English language. We then have a database in our specialized software that takes those keys and translates them back into the English word.</a:t>
            </a:r>
          </a:p>
          <a:p>
            <a:endParaRPr lang="en-US" dirty="0"/>
          </a:p>
        </p:txBody>
      </p:sp>
    </p:spTree>
    <p:extLst>
      <p:ext uri="{BB962C8B-B14F-4D97-AF65-F5344CB8AC3E}">
        <p14:creationId xmlns:p14="http://schemas.microsoft.com/office/powerpoint/2010/main" val="1225027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8" name="Title 1">
            <a:extLst>
              <a:ext uri="{FF2B5EF4-FFF2-40B4-BE49-F238E27FC236}">
                <a16:creationId xmlns="" xmlns:a16="http://schemas.microsoft.com/office/drawing/2014/main" id="{B365F860-B5A4-8C49-BA05-3FD4191F0824}"/>
              </a:ext>
            </a:extLst>
          </p:cNvPr>
          <p:cNvSpPr>
            <a:spLocks noGrp="1"/>
          </p:cNvSpPr>
          <p:nvPr>
            <p:ph type="title"/>
          </p:nvPr>
        </p:nvSpPr>
        <p:spPr>
          <a:xfrm>
            <a:off x="343632" y="495254"/>
            <a:ext cx="8420100" cy="1110343"/>
          </a:xfrm>
        </p:spPr>
        <p:txBody>
          <a:bodyPr>
            <a:normAutofit/>
          </a:bodyPr>
          <a:lstStyle/>
          <a:p>
            <a:pPr algn="ctr"/>
            <a:r>
              <a:rPr lang="en-US" sz="3600" dirty="0">
                <a:latin typeface="Times New Roman" panose="02020603050405020304" pitchFamily="18" charset="0"/>
                <a:cs typeface="Times New Roman" panose="02020603050405020304" pitchFamily="18" charset="0"/>
              </a:rPr>
              <a:t>Why Qualified Captioners are Important	</a:t>
            </a:r>
          </a:p>
        </p:txBody>
      </p:sp>
      <p:sp>
        <p:nvSpPr>
          <p:cNvPr id="9" name="Content Placeholder 2">
            <a:extLst>
              <a:ext uri="{FF2B5EF4-FFF2-40B4-BE49-F238E27FC236}">
                <a16:creationId xmlns="" xmlns:a16="http://schemas.microsoft.com/office/drawing/2014/main" id="{930CE170-A0A3-E14F-8810-EAD41684DC4D}"/>
              </a:ext>
            </a:extLst>
          </p:cNvPr>
          <p:cNvSpPr txBox="1">
            <a:spLocks/>
          </p:cNvSpPr>
          <p:nvPr/>
        </p:nvSpPr>
        <p:spPr>
          <a:xfrm>
            <a:off x="474415" y="2039330"/>
            <a:ext cx="7888165" cy="350840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228600" algn="l" rtl="0">
              <a:lnSpc>
                <a:spcPct val="125000"/>
              </a:lnSpc>
              <a:spcBef>
                <a:spcPts val="0"/>
              </a:spcBef>
              <a:spcAft>
                <a:spcPts val="0"/>
              </a:spcAft>
              <a:buClr>
                <a:schemeClr val="dk1"/>
              </a:buClr>
              <a:buSzPts val="1600"/>
              <a:buFont typeface="Arial"/>
              <a:buNone/>
              <a:defRPr sz="1600" b="0" i="0" u="none" strike="noStrike" cap="none">
                <a:solidFill>
                  <a:srgbClr val="FFFFFF"/>
                </a:solidFill>
                <a:latin typeface="Arial"/>
                <a:ea typeface="Arial"/>
                <a:cs typeface="Arial"/>
                <a:sym typeface="Arial"/>
              </a:defRPr>
            </a:lvl1pPr>
            <a:lvl2pPr marL="914400" marR="0" lvl="1" indent="-304800" algn="l" rtl="0">
              <a:lnSpc>
                <a:spcPct val="133333"/>
              </a:lnSpc>
              <a:spcBef>
                <a:spcPts val="1701"/>
              </a:spcBef>
              <a:spcAft>
                <a:spcPts val="0"/>
              </a:spcAft>
              <a:buClr>
                <a:schemeClr val="lt2"/>
              </a:buClr>
              <a:buSzPts val="1200"/>
              <a:buFont typeface="Arial"/>
              <a:buChar char="•"/>
              <a:defRPr sz="1200" b="0" i="1" u="none" strike="noStrike" cap="none">
                <a:solidFill>
                  <a:schemeClr val="lt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a:r>
              <a:rPr lang="en-US" sz="1800" dirty="0">
                <a:solidFill>
                  <a:schemeClr val="tx1"/>
                </a:solidFill>
              </a:rPr>
              <a:t>Are you one of those people who goes to the gym, watches the captions and says, “That’s terrible. Everything is spelled wrong.”</a:t>
            </a:r>
          </a:p>
          <a:p>
            <a:pPr marL="0"/>
            <a:endParaRPr lang="en-US" sz="1800" dirty="0">
              <a:solidFill>
                <a:schemeClr val="tx1"/>
              </a:solidFill>
            </a:endParaRPr>
          </a:p>
          <a:p>
            <a:pPr marL="0"/>
            <a:r>
              <a:rPr lang="en-US" sz="1800" dirty="0">
                <a:solidFill>
                  <a:schemeClr val="tx1"/>
                </a:solidFill>
              </a:rPr>
              <a:t>That is not equal access.  You do get what you pay for in this business. Your employees are entitled to equal access.  Equal Access means complete and readable captions. Captioners are not perfect but we are 99% accurate – or should be.  If not, change your captioning company!</a:t>
            </a:r>
          </a:p>
        </p:txBody>
      </p:sp>
      <p:sp>
        <p:nvSpPr>
          <p:cNvPr id="227" name="Shape 227"/>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GB" sz="800" b="1" i="0" u="none" strike="noStrike" cap="none">
                <a:solidFill>
                  <a:schemeClr val="lt2"/>
                </a:solidFill>
                <a:latin typeface="Arial"/>
                <a:ea typeface="Arial"/>
                <a:cs typeface="Arial"/>
                <a:sym typeface="Arial"/>
              </a:rPr>
              <a:t>11</a:t>
            </a:fld>
            <a:endParaRPr sz="800" b="1" i="0" u="none" strike="noStrike" cap="none" dirty="0">
              <a:solidFill>
                <a:schemeClr val="lt2"/>
              </a:solidFill>
              <a:latin typeface="Arial"/>
              <a:ea typeface="Arial"/>
              <a:cs typeface="Arial"/>
              <a:sym typeface="Arial"/>
            </a:endParaRPr>
          </a:p>
        </p:txBody>
      </p:sp>
      <p:sp>
        <p:nvSpPr>
          <p:cNvPr id="229" name="Shape 229"/>
          <p:cNvSpPr txBox="1"/>
          <p:nvPr/>
        </p:nvSpPr>
        <p:spPr>
          <a:xfrm>
            <a:off x="5802284" y="6489578"/>
            <a:ext cx="2560296" cy="125533"/>
          </a:xfrm>
          <a:prstGeom prst="rect">
            <a:avLst/>
          </a:prstGeom>
          <a:noFill/>
          <a:ln>
            <a:noFill/>
          </a:ln>
        </p:spPr>
        <p:txBody>
          <a:bodyPr spcFirstLastPara="1" wrap="square" lIns="0" tIns="0" rIns="0" bIns="0" anchor="b" anchorCtr="0">
            <a:noAutofit/>
          </a:bodyPr>
          <a:lstStyle/>
          <a:p>
            <a:pPr lvl="0" algn="r">
              <a:buClr>
                <a:schemeClr val="dk1"/>
              </a:buClr>
              <a:buSzPts val="700"/>
            </a:pPr>
            <a:r>
              <a:rPr lang="en-GB" sz="700" b="1" dirty="0">
                <a:solidFill>
                  <a:schemeClr val="tx1"/>
                </a:solidFill>
              </a:rPr>
              <a:t>Hearing Loss and Communication Access in a Digital World</a:t>
            </a:r>
          </a:p>
        </p:txBody>
      </p:sp>
      <p:sp>
        <p:nvSpPr>
          <p:cNvPr id="2" name="TextBox 1"/>
          <p:cNvSpPr txBox="1"/>
          <p:nvPr/>
        </p:nvSpPr>
        <p:spPr>
          <a:xfrm>
            <a:off x="1629294" y="5981403"/>
            <a:ext cx="1197033" cy="723275"/>
          </a:xfrm>
          <a:prstGeom prst="rect">
            <a:avLst/>
          </a:prstGeom>
          <a:noFill/>
        </p:spPr>
        <p:txBody>
          <a:bodyPr wrap="square" rtlCol="0">
            <a:spAutoFit/>
          </a:bodyPr>
          <a:lstStyle/>
          <a:p>
            <a:pPr marL="0"/>
            <a:r>
              <a:rPr lang="en-US" sz="300" dirty="0">
                <a:solidFill>
                  <a:srgbClr val="FFFFFF"/>
                </a:solidFill>
              </a:rPr>
              <a:t>Are you one of those people who goes to the gym, watches the captions and says, “That’s terrible. Everything is spelled wrong.”</a:t>
            </a:r>
          </a:p>
          <a:p>
            <a:pPr marL="0"/>
            <a:endParaRPr lang="en-US" sz="300" dirty="0">
              <a:solidFill>
                <a:srgbClr val="FFFFFF"/>
              </a:solidFill>
            </a:endParaRPr>
          </a:p>
          <a:p>
            <a:pPr marL="0"/>
            <a:r>
              <a:rPr lang="en-US" sz="300" dirty="0">
                <a:solidFill>
                  <a:srgbClr val="FFFFFF"/>
                </a:solidFill>
              </a:rPr>
              <a:t>That is not equal access.  You do get what you pay for in this business. Your employees are entitled to equal access.  Equal Access means complete and readable captions. Captioners are not perfect but we are 99% accurate – or should be.  If not, change your captioning company!</a:t>
            </a:r>
          </a:p>
          <a:p>
            <a:endParaRPr lang="en-US" dirty="0"/>
          </a:p>
        </p:txBody>
      </p:sp>
    </p:spTree>
    <p:extLst>
      <p:ext uri="{BB962C8B-B14F-4D97-AF65-F5344CB8AC3E}">
        <p14:creationId xmlns:p14="http://schemas.microsoft.com/office/powerpoint/2010/main" val="1484214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7" name="Speech Bubble: Oval 6">
            <a:extLst>
              <a:ext uri="{FF2B5EF4-FFF2-40B4-BE49-F238E27FC236}">
                <a16:creationId xmlns="" xmlns:a16="http://schemas.microsoft.com/office/drawing/2014/main" id="{673477A2-BCEA-5A43-9BD0-E698AEDD31A3}"/>
              </a:ext>
            </a:extLst>
          </p:cNvPr>
          <p:cNvSpPr/>
          <p:nvPr/>
        </p:nvSpPr>
        <p:spPr>
          <a:xfrm>
            <a:off x="1998438" y="1433329"/>
            <a:ext cx="5276850" cy="319408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Would you buy this product </a:t>
            </a:r>
            <a:r>
              <a:rPr lang="en-US" sz="4000" dirty="0">
                <a:solidFill>
                  <a:schemeClr val="bg1"/>
                </a:solidFill>
                <a:latin typeface="Arial" panose="020B0604020202020204" pitchFamily="34" charset="0"/>
                <a:cs typeface="Arial" panose="020B0604020202020204" pitchFamily="34" charset="0"/>
                <a:hlinkClick r:id="rId3"/>
              </a:rPr>
              <a:t>?</a:t>
            </a:r>
            <a:endParaRPr lang="en-US" sz="4000" dirty="0">
              <a:latin typeface="Arial" panose="020B0604020202020204" pitchFamily="34" charset="0"/>
              <a:cs typeface="Arial" panose="020B0604020202020204" pitchFamily="34" charset="0"/>
            </a:endParaRPr>
          </a:p>
        </p:txBody>
      </p:sp>
      <p:sp>
        <p:nvSpPr>
          <p:cNvPr id="227" name="Shape 227"/>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GB" sz="800" b="1" i="0" u="none" strike="noStrike" cap="none">
                <a:solidFill>
                  <a:schemeClr val="lt2"/>
                </a:solidFill>
                <a:latin typeface="Arial"/>
                <a:ea typeface="Arial"/>
                <a:cs typeface="Arial"/>
                <a:sym typeface="Arial"/>
              </a:rPr>
              <a:t>12</a:t>
            </a:fld>
            <a:endParaRPr sz="800" b="1" i="0" u="none" strike="noStrike" cap="none" dirty="0">
              <a:solidFill>
                <a:schemeClr val="lt2"/>
              </a:solidFill>
              <a:latin typeface="Arial"/>
              <a:ea typeface="Arial"/>
              <a:cs typeface="Arial"/>
              <a:sym typeface="Arial"/>
            </a:endParaRPr>
          </a:p>
        </p:txBody>
      </p:sp>
      <p:sp>
        <p:nvSpPr>
          <p:cNvPr id="229" name="Shape 229"/>
          <p:cNvSpPr txBox="1"/>
          <p:nvPr/>
        </p:nvSpPr>
        <p:spPr>
          <a:xfrm>
            <a:off x="5802284" y="6489578"/>
            <a:ext cx="2560296" cy="125533"/>
          </a:xfrm>
          <a:prstGeom prst="rect">
            <a:avLst/>
          </a:prstGeom>
          <a:noFill/>
          <a:ln>
            <a:noFill/>
          </a:ln>
        </p:spPr>
        <p:txBody>
          <a:bodyPr spcFirstLastPara="1" wrap="square" lIns="0" tIns="0" rIns="0" bIns="0" anchor="b" anchorCtr="0">
            <a:noAutofit/>
          </a:bodyPr>
          <a:lstStyle/>
          <a:p>
            <a:pPr lvl="0" algn="r">
              <a:buClr>
                <a:schemeClr val="dk1"/>
              </a:buClr>
              <a:buSzPts val="700"/>
            </a:pPr>
            <a:r>
              <a:rPr lang="en-GB" sz="700" b="1" dirty="0">
                <a:solidFill>
                  <a:schemeClr val="tx1"/>
                </a:solidFill>
              </a:rPr>
              <a:t>Hearing Loss and Communication Access in a Digital World</a:t>
            </a:r>
          </a:p>
        </p:txBody>
      </p:sp>
      <p:sp>
        <p:nvSpPr>
          <p:cNvPr id="2" name="TextBox 1"/>
          <p:cNvSpPr txBox="1"/>
          <p:nvPr/>
        </p:nvSpPr>
        <p:spPr>
          <a:xfrm>
            <a:off x="7955256" y="262710"/>
            <a:ext cx="814647" cy="538609"/>
          </a:xfrm>
          <a:prstGeom prst="rect">
            <a:avLst/>
          </a:prstGeom>
          <a:noFill/>
        </p:spPr>
        <p:txBody>
          <a:bodyPr wrap="square" rtlCol="0">
            <a:spAutoFit/>
          </a:bodyPr>
          <a:lstStyle/>
          <a:p>
            <a:r>
              <a:rPr lang="en-US" sz="300" dirty="0">
                <a:solidFill>
                  <a:srgbClr val="FFFFFF"/>
                </a:solidFill>
              </a:rPr>
              <a:t>Let’s talk about good and bad captions. The linked video shows some bad captions and some good ones. Watch the video and tell me, “Would you buy this product?”</a:t>
            </a:r>
          </a:p>
          <a:p>
            <a:endParaRPr lang="en-US" dirty="0"/>
          </a:p>
        </p:txBody>
      </p:sp>
    </p:spTree>
    <p:extLst>
      <p:ext uri="{BB962C8B-B14F-4D97-AF65-F5344CB8AC3E}">
        <p14:creationId xmlns:p14="http://schemas.microsoft.com/office/powerpoint/2010/main" val="1990111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10" name="Title 1">
            <a:extLst>
              <a:ext uri="{FF2B5EF4-FFF2-40B4-BE49-F238E27FC236}">
                <a16:creationId xmlns="" xmlns:a16="http://schemas.microsoft.com/office/drawing/2014/main" id="{5F477D94-A4D5-EE49-B55D-1227A146445D}"/>
              </a:ext>
            </a:extLst>
          </p:cNvPr>
          <p:cNvSpPr>
            <a:spLocks noGrp="1"/>
          </p:cNvSpPr>
          <p:nvPr>
            <p:ph type="title"/>
          </p:nvPr>
        </p:nvSpPr>
        <p:spPr>
          <a:xfrm>
            <a:off x="703015" y="590803"/>
            <a:ext cx="7659565" cy="813659"/>
          </a:xfrm>
        </p:spPr>
        <p:txBody>
          <a:bodyPr>
            <a:normAutofit/>
          </a:bodyPr>
          <a:lstStyle/>
          <a:p>
            <a:r>
              <a:rPr lang="en-US" sz="3600" dirty="0">
                <a:latin typeface="Times New Roman" panose="02020603050405020304" pitchFamily="18" charset="0"/>
                <a:cs typeface="Times New Roman" panose="02020603050405020304" pitchFamily="18" charset="0"/>
              </a:rPr>
              <a:t>Certifications for Captioners</a:t>
            </a:r>
          </a:p>
        </p:txBody>
      </p:sp>
      <p:sp>
        <p:nvSpPr>
          <p:cNvPr id="11" name="Content Placeholder 2">
            <a:extLst>
              <a:ext uri="{FF2B5EF4-FFF2-40B4-BE49-F238E27FC236}">
                <a16:creationId xmlns="" xmlns:a16="http://schemas.microsoft.com/office/drawing/2014/main" id="{42519918-4EB2-C248-9F96-8F38D837F915}"/>
              </a:ext>
            </a:extLst>
          </p:cNvPr>
          <p:cNvSpPr txBox="1">
            <a:spLocks/>
          </p:cNvSpPr>
          <p:nvPr/>
        </p:nvSpPr>
        <p:spPr>
          <a:xfrm>
            <a:off x="269877" y="1993275"/>
            <a:ext cx="8092703" cy="36261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25000"/>
              </a:lnSpc>
              <a:spcBef>
                <a:spcPts val="0"/>
              </a:spcBef>
              <a:spcAft>
                <a:spcPts val="0"/>
              </a:spcAft>
              <a:buClr>
                <a:schemeClr val="dk1"/>
              </a:buClr>
              <a:buSzPts val="1600"/>
              <a:buFont typeface="Arial"/>
              <a:buNone/>
              <a:defRPr sz="1600" b="0" i="0" u="none" strike="noStrike" cap="none">
                <a:solidFill>
                  <a:srgbClr val="FFFFFF"/>
                </a:solidFill>
                <a:latin typeface="Arial"/>
                <a:ea typeface="Arial"/>
                <a:cs typeface="Arial"/>
                <a:sym typeface="Arial"/>
              </a:defRPr>
            </a:lvl1pPr>
            <a:lvl2pPr marL="914400" marR="0" lvl="1" indent="-304800" algn="l" rtl="0">
              <a:lnSpc>
                <a:spcPct val="133333"/>
              </a:lnSpc>
              <a:spcBef>
                <a:spcPts val="1701"/>
              </a:spcBef>
              <a:spcAft>
                <a:spcPts val="0"/>
              </a:spcAft>
              <a:buClr>
                <a:schemeClr val="lt2"/>
              </a:buClr>
              <a:buSzPts val="1200"/>
              <a:buFont typeface="Arial"/>
              <a:buChar char="•"/>
              <a:defRPr sz="1200" b="0" i="1" u="none" strike="noStrike" cap="none">
                <a:solidFill>
                  <a:schemeClr val="lt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indent="9525">
              <a:spcAft>
                <a:spcPts val="2400"/>
              </a:spcAft>
            </a:pPr>
            <a:r>
              <a:rPr lang="en-US" sz="1800" dirty="0">
                <a:solidFill>
                  <a:schemeClr val="tx1"/>
                </a:solidFill>
                <a:latin typeface="Arial" panose="020B0604020202020204" pitchFamily="34" charset="0"/>
                <a:cs typeface="Arial" panose="020B0604020202020204" pitchFamily="34" charset="0"/>
              </a:rPr>
              <a:t>Offered through National Court Reporters </a:t>
            </a:r>
            <a:r>
              <a:rPr lang="en-US" sz="1800" dirty="0" smtClean="0">
                <a:solidFill>
                  <a:schemeClr val="tx1"/>
                </a:solidFill>
                <a:latin typeface="Arial" panose="020B0604020202020204" pitchFamily="34" charset="0"/>
                <a:cs typeface="Arial" panose="020B0604020202020204" pitchFamily="34" charset="0"/>
              </a:rPr>
              <a:t>Association</a:t>
            </a:r>
            <a:endParaRPr lang="en-US" sz="1800" dirty="0">
              <a:solidFill>
                <a:schemeClr val="tx1"/>
              </a:solidFill>
              <a:latin typeface="Arial" panose="020B0604020202020204" pitchFamily="34" charset="0"/>
              <a:cs typeface="Arial" panose="020B0604020202020204" pitchFamily="34" charset="0"/>
            </a:endParaRPr>
          </a:p>
          <a:p>
            <a:pPr indent="9525">
              <a:spcAft>
                <a:spcPts val="2400"/>
              </a:spcAft>
            </a:pPr>
            <a:r>
              <a:rPr lang="en-US" sz="1800" dirty="0">
                <a:solidFill>
                  <a:schemeClr val="tx1"/>
                </a:solidFill>
                <a:latin typeface="Arial" panose="020B0604020202020204" pitchFamily="34" charset="0"/>
                <a:cs typeface="Arial" panose="020B0604020202020204" pitchFamily="34" charset="0"/>
              </a:rPr>
              <a:t>Certified Realtime Captioner (CRC)  180 words per minute at 96% accuracy plus attended a workshop and passed a written knowledge test</a:t>
            </a:r>
          </a:p>
          <a:p>
            <a:pPr indent="9525">
              <a:spcAft>
                <a:spcPts val="2400"/>
              </a:spcAft>
            </a:pPr>
            <a:r>
              <a:rPr lang="en-US" sz="1800" dirty="0" smtClean="0">
                <a:solidFill>
                  <a:schemeClr val="tx1"/>
                </a:solidFill>
                <a:latin typeface="Arial" panose="020B0604020202020204" pitchFamily="34" charset="0"/>
                <a:cs typeface="Arial" panose="020B0604020202020204" pitchFamily="34" charset="0"/>
              </a:rPr>
              <a:t>Registered </a:t>
            </a:r>
            <a:r>
              <a:rPr lang="en-US" sz="1800" dirty="0">
                <a:solidFill>
                  <a:schemeClr val="tx1"/>
                </a:solidFill>
                <a:latin typeface="Arial" panose="020B0604020202020204" pitchFamily="34" charset="0"/>
                <a:cs typeface="Arial" panose="020B0604020202020204" pitchFamily="34" charset="0"/>
              </a:rPr>
              <a:t>Merit Reporter (RMR)  three components to the skills test:  260 wpm two-voice, 240 jury charge (legal based), 200 literary </a:t>
            </a:r>
          </a:p>
          <a:p>
            <a:pPr indent="9525"/>
            <a:r>
              <a:rPr lang="en-US" sz="1800" dirty="0">
                <a:solidFill>
                  <a:schemeClr val="tx1"/>
                </a:solidFill>
                <a:latin typeface="Arial" panose="020B0604020202020204" pitchFamily="34" charset="0"/>
                <a:cs typeface="Arial" panose="020B0604020202020204" pitchFamily="34" charset="0"/>
              </a:rPr>
              <a:t>Registered Diplomate Reporter (RDR) - written knowledge test but must be an RMR to sit for this exam.</a:t>
            </a:r>
          </a:p>
        </p:txBody>
      </p:sp>
      <p:sp>
        <p:nvSpPr>
          <p:cNvPr id="227" name="Shape 227"/>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GB" sz="800" b="1" i="0" u="none" strike="noStrike" cap="none">
                <a:solidFill>
                  <a:schemeClr val="lt2"/>
                </a:solidFill>
                <a:latin typeface="Arial"/>
                <a:ea typeface="Arial"/>
                <a:cs typeface="Arial"/>
                <a:sym typeface="Arial"/>
              </a:rPr>
              <a:t>13</a:t>
            </a:fld>
            <a:endParaRPr sz="800" b="1" i="0" u="none" strike="noStrike" cap="none" dirty="0">
              <a:solidFill>
                <a:schemeClr val="lt2"/>
              </a:solidFill>
              <a:latin typeface="Arial"/>
              <a:ea typeface="Arial"/>
              <a:cs typeface="Arial"/>
              <a:sym typeface="Arial"/>
            </a:endParaRPr>
          </a:p>
        </p:txBody>
      </p:sp>
      <p:sp>
        <p:nvSpPr>
          <p:cNvPr id="229" name="Shape 229"/>
          <p:cNvSpPr txBox="1"/>
          <p:nvPr/>
        </p:nvSpPr>
        <p:spPr>
          <a:xfrm>
            <a:off x="5702531" y="6489578"/>
            <a:ext cx="2660049" cy="125534"/>
          </a:xfrm>
          <a:prstGeom prst="rect">
            <a:avLst/>
          </a:prstGeom>
          <a:noFill/>
          <a:ln>
            <a:noFill/>
          </a:ln>
        </p:spPr>
        <p:txBody>
          <a:bodyPr spcFirstLastPara="1" wrap="square" lIns="0" tIns="0" rIns="0" bIns="0" anchor="b" anchorCtr="0">
            <a:noAutofit/>
          </a:bodyPr>
          <a:lstStyle/>
          <a:p>
            <a:pPr lvl="0" algn="r">
              <a:buClr>
                <a:schemeClr val="dk1"/>
              </a:buClr>
              <a:buSzPts val="700"/>
            </a:pPr>
            <a:r>
              <a:rPr lang="en-GB" sz="700" b="1" dirty="0">
                <a:solidFill>
                  <a:schemeClr val="tx1"/>
                </a:solidFill>
              </a:rPr>
              <a:t>Hearing Loss and Communication Access in a Digital World</a:t>
            </a:r>
          </a:p>
        </p:txBody>
      </p:sp>
      <p:sp>
        <p:nvSpPr>
          <p:cNvPr id="4" name="TextBox 3"/>
          <p:cNvSpPr txBox="1"/>
          <p:nvPr/>
        </p:nvSpPr>
        <p:spPr>
          <a:xfrm>
            <a:off x="6867949" y="264718"/>
            <a:ext cx="1846385" cy="815608"/>
          </a:xfrm>
          <a:prstGeom prst="rect">
            <a:avLst/>
          </a:prstGeom>
          <a:noFill/>
        </p:spPr>
        <p:txBody>
          <a:bodyPr wrap="square" rtlCol="0">
            <a:spAutoFit/>
          </a:bodyPr>
          <a:lstStyle/>
          <a:p>
            <a:r>
              <a:rPr lang="en-US" sz="300" dirty="0">
                <a:solidFill>
                  <a:srgbClr val="FFFFFF"/>
                </a:solidFill>
              </a:rPr>
              <a:t>While there is licensure for captioners in only a few states, there are certifications offered by the National Court Reporters Association. These are the certifications to look for when hiring a captioner:</a:t>
            </a:r>
          </a:p>
          <a:p>
            <a:endParaRPr lang="en-US" sz="300" dirty="0">
              <a:solidFill>
                <a:srgbClr val="FFFFFF"/>
              </a:solidFill>
            </a:endParaRPr>
          </a:p>
          <a:p>
            <a:pPr marL="0" indent="9525"/>
            <a:r>
              <a:rPr lang="en-US" sz="300" dirty="0">
                <a:solidFill>
                  <a:srgbClr val="FFFFFF"/>
                </a:solidFill>
                <a:latin typeface="Arial" panose="020B0604020202020204" pitchFamily="34" charset="0"/>
                <a:cs typeface="Arial" panose="020B0604020202020204" pitchFamily="34" charset="0"/>
              </a:rPr>
              <a:t>Offered through National Court Reporters Association</a:t>
            </a:r>
          </a:p>
          <a:p>
            <a:pPr marL="0" indent="9525"/>
            <a:r>
              <a:rPr lang="en-US" sz="300" dirty="0">
                <a:solidFill>
                  <a:srgbClr val="FFFFFF"/>
                </a:solidFill>
                <a:latin typeface="Arial" panose="020B0604020202020204" pitchFamily="34" charset="0"/>
                <a:cs typeface="Arial" panose="020B0604020202020204" pitchFamily="34" charset="0"/>
              </a:rPr>
              <a:t>Certified Realtime Captioner (CRC)  180 words per minute at 96% accuracy plus attended a workshop and passed a written knowledge test</a:t>
            </a:r>
          </a:p>
          <a:p>
            <a:pPr marL="0" indent="9525"/>
            <a:r>
              <a:rPr lang="en-US" sz="300" dirty="0">
                <a:solidFill>
                  <a:srgbClr val="FFFFFF"/>
                </a:solidFill>
                <a:latin typeface="Arial" panose="020B0604020202020204" pitchFamily="34" charset="0"/>
                <a:cs typeface="Arial" panose="020B0604020202020204" pitchFamily="34" charset="0"/>
              </a:rPr>
              <a:t>Registered Merit Reporter (RMR)  three components to the skills test:  260 wpm two-voice, 240 jury charge (legal based), 200 literary </a:t>
            </a:r>
          </a:p>
          <a:p>
            <a:pPr marL="0" indent="9525"/>
            <a:r>
              <a:rPr lang="en-US" sz="300" dirty="0">
                <a:solidFill>
                  <a:srgbClr val="FFFFFF"/>
                </a:solidFill>
                <a:latin typeface="Arial" panose="020B0604020202020204" pitchFamily="34" charset="0"/>
                <a:cs typeface="Arial" panose="020B0604020202020204" pitchFamily="34" charset="0"/>
              </a:rPr>
              <a:t>Registered Diplomate Reporter (RDR) - written knowledge test but must be an RMR to sit for this exam.</a:t>
            </a:r>
          </a:p>
          <a:p>
            <a:endParaRPr lang="en-US" dirty="0"/>
          </a:p>
        </p:txBody>
      </p:sp>
    </p:spTree>
    <p:extLst>
      <p:ext uri="{BB962C8B-B14F-4D97-AF65-F5344CB8AC3E}">
        <p14:creationId xmlns:p14="http://schemas.microsoft.com/office/powerpoint/2010/main" val="352789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41" name="Shape 341"/>
          <p:cNvSpPr txBox="1"/>
          <p:nvPr/>
        </p:nvSpPr>
        <p:spPr>
          <a:xfrm>
            <a:off x="0" y="2868688"/>
            <a:ext cx="9143999" cy="114495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SzPts val="4000"/>
              <a:buFont typeface="Times New Roman"/>
              <a:buNone/>
            </a:pPr>
            <a:r>
              <a:rPr lang="en-GB" sz="4000" b="1" dirty="0">
                <a:solidFill>
                  <a:srgbClr val="FFFFFF"/>
                </a:solidFill>
                <a:latin typeface="Times New Roman"/>
                <a:ea typeface="Times New Roman"/>
                <a:cs typeface="Times New Roman"/>
                <a:sym typeface="Times New Roman"/>
              </a:rPr>
              <a:t>Communication Access </a:t>
            </a:r>
            <a:endParaRPr sz="4000" b="1" dirty="0">
              <a:solidFill>
                <a:srgbClr val="FFFFFF"/>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FFFFFF"/>
              </a:buClr>
              <a:buSzPts val="4000"/>
              <a:buFont typeface="Times New Roman"/>
              <a:buNone/>
            </a:pPr>
            <a:r>
              <a:rPr lang="en-GB" sz="4000" b="1" dirty="0">
                <a:solidFill>
                  <a:srgbClr val="FFFFFF"/>
                </a:solidFill>
                <a:latin typeface="Times New Roman"/>
                <a:ea typeface="Times New Roman"/>
                <a:cs typeface="Times New Roman"/>
                <a:sym typeface="Times New Roman"/>
              </a:rPr>
              <a:t>at Work</a:t>
            </a:r>
            <a:endParaRPr sz="4000" b="1" dirty="0">
              <a:solidFill>
                <a:srgbClr val="FFFFFF"/>
              </a:solidFill>
              <a:latin typeface="Times New Roman"/>
              <a:ea typeface="Times New Roman"/>
              <a:cs typeface="Times New Roman"/>
              <a:sym typeface="Times New Roman"/>
            </a:endParaRPr>
          </a:p>
        </p:txBody>
      </p:sp>
      <p:sp>
        <p:nvSpPr>
          <p:cNvPr id="339" name="Shape 339"/>
          <p:cNvSpPr txBox="1"/>
          <p:nvPr/>
        </p:nvSpPr>
        <p:spPr>
          <a:xfrm>
            <a:off x="8497765" y="6489578"/>
            <a:ext cx="433138" cy="12553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GB" sz="800" b="1">
                <a:solidFill>
                  <a:schemeClr val="lt2"/>
                </a:solidFill>
                <a:latin typeface="Arial"/>
                <a:ea typeface="Arial"/>
                <a:cs typeface="Arial"/>
                <a:sym typeface="Arial"/>
              </a:rPr>
              <a:t>14</a:t>
            </a:fld>
            <a:endParaRPr sz="800" b="1" dirty="0">
              <a:solidFill>
                <a:schemeClr val="lt2"/>
              </a:solidFill>
              <a:latin typeface="Arial"/>
              <a:ea typeface="Arial"/>
              <a:cs typeface="Arial"/>
              <a:sym typeface="Arial"/>
            </a:endParaRPr>
          </a:p>
        </p:txBody>
      </p:sp>
      <p:sp>
        <p:nvSpPr>
          <p:cNvPr id="340" name="Shape 340"/>
          <p:cNvSpPr txBox="1"/>
          <p:nvPr/>
        </p:nvSpPr>
        <p:spPr>
          <a:xfrm>
            <a:off x="6293644" y="6494370"/>
            <a:ext cx="2135978" cy="116681"/>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2"/>
              </a:buClr>
              <a:buSzPts val="700"/>
              <a:buFont typeface="Arial"/>
              <a:buNone/>
            </a:pPr>
            <a:r>
              <a:rPr lang="en-GB" sz="700" b="1" i="0" dirty="0">
                <a:solidFill>
                  <a:schemeClr val="lt2"/>
                </a:solidFill>
                <a:latin typeface="Arial"/>
                <a:ea typeface="Arial"/>
                <a:cs typeface="Arial"/>
                <a:sym typeface="Arial"/>
              </a:rPr>
              <a:t>Presentation Title Arial Bold 7 pt</a:t>
            </a:r>
            <a:endParaRPr sz="700" b="1" i="0" dirty="0">
              <a:solidFill>
                <a:schemeClr val="lt2"/>
              </a:solidFill>
              <a:latin typeface="Arial"/>
              <a:ea typeface="Arial"/>
              <a:cs typeface="Arial"/>
              <a:sym typeface="Arial"/>
            </a:endParaRPr>
          </a:p>
        </p:txBody>
      </p:sp>
      <p:sp>
        <p:nvSpPr>
          <p:cNvPr id="2" name="TextBox 1"/>
          <p:cNvSpPr txBox="1"/>
          <p:nvPr/>
        </p:nvSpPr>
        <p:spPr>
          <a:xfrm>
            <a:off x="404446" y="387964"/>
            <a:ext cx="1635370" cy="584775"/>
          </a:xfrm>
          <a:prstGeom prst="rect">
            <a:avLst/>
          </a:prstGeom>
          <a:noFill/>
        </p:spPr>
        <p:txBody>
          <a:bodyPr wrap="square" rtlCol="0">
            <a:spAutoFit/>
          </a:bodyPr>
          <a:lstStyle/>
          <a:p>
            <a:pPr lvl="0">
              <a:buClr>
                <a:schemeClr val="dk1"/>
              </a:buClr>
            </a:pPr>
            <a:r>
              <a:rPr lang="en-US" sz="300" dirty="0">
                <a:solidFill>
                  <a:srgbClr val="003057"/>
                </a:solidFill>
              </a:rPr>
              <a:t>Communication Access at Work</a:t>
            </a:r>
          </a:p>
          <a:p>
            <a:pPr lvl="0">
              <a:buClr>
                <a:schemeClr val="dk1"/>
              </a:buClr>
            </a:pPr>
            <a:endParaRPr lang="en-US" sz="300" dirty="0">
              <a:solidFill>
                <a:srgbClr val="003057"/>
              </a:solidFill>
            </a:endParaRPr>
          </a:p>
          <a:p>
            <a:pPr lvl="0">
              <a:buClr>
                <a:schemeClr val="dk1"/>
              </a:buClr>
            </a:pPr>
            <a:r>
              <a:rPr lang="en-US" sz="300" dirty="0">
                <a:solidFill>
                  <a:srgbClr val="003057"/>
                </a:solidFill>
              </a:rPr>
              <a:t>For individuals with hearing loss, accessible communication helps to bridge societal and environmental barriers. Most importantly, it offers individuals who are deaf or hard of hearing equal access to the classroom, workplace and public venues, as well as critical services and other life experiences.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540000" y="418050"/>
            <a:ext cx="8191800" cy="1133400"/>
          </a:xfrm>
          <a:prstGeom prst="rect">
            <a:avLst/>
          </a:prstGeom>
          <a:noFill/>
          <a:ln>
            <a:noFill/>
          </a:ln>
        </p:spPr>
        <p:txBody>
          <a:bodyPr spcFirstLastPara="1" wrap="square" lIns="0" tIns="0" rIns="0" bIns="0" anchor="t" anchorCtr="0">
            <a:noAutofit/>
          </a:bodyPr>
          <a:lstStyle/>
          <a:p>
            <a:pPr marL="0" lvl="0" indent="0" rtl="0">
              <a:spcBef>
                <a:spcPts val="0"/>
              </a:spcBef>
              <a:spcAft>
                <a:spcPts val="0"/>
              </a:spcAft>
              <a:buClr>
                <a:schemeClr val="dk1"/>
              </a:buClr>
              <a:buSzPts val="3400"/>
              <a:buFont typeface="Times New Roman"/>
              <a:buNone/>
            </a:pPr>
            <a:r>
              <a:rPr lang="en-GB" dirty="0">
                <a:solidFill>
                  <a:srgbClr val="FFFFFF"/>
                </a:solidFill>
              </a:rPr>
              <a:t>Communication Access at Work …</a:t>
            </a:r>
            <a:endParaRPr sz="1400" b="0" dirty="0">
              <a:solidFill>
                <a:srgbClr val="FFFFFF"/>
              </a:solidFill>
              <a:latin typeface="Arial"/>
              <a:ea typeface="Arial"/>
              <a:cs typeface="Arial"/>
              <a:sym typeface="Arial"/>
            </a:endParaRPr>
          </a:p>
          <a:p>
            <a:pPr marL="0" lvl="0" indent="0" algn="r" rtl="0">
              <a:spcBef>
                <a:spcPts val="0"/>
              </a:spcBef>
              <a:spcAft>
                <a:spcPts val="0"/>
              </a:spcAft>
              <a:buClr>
                <a:schemeClr val="dk1"/>
              </a:buClr>
              <a:buSzPts val="3400"/>
              <a:buFont typeface="Times New Roman"/>
              <a:buNone/>
            </a:pPr>
            <a:r>
              <a:rPr lang="en-GB" dirty="0">
                <a:solidFill>
                  <a:srgbClr val="FFFFFF"/>
                </a:solidFill>
              </a:rPr>
              <a:t>The Company or Employer</a:t>
            </a:r>
            <a:endParaRPr dirty="0">
              <a:solidFill>
                <a:srgbClr val="FFFFFF"/>
              </a:solidFill>
            </a:endParaRPr>
          </a:p>
        </p:txBody>
      </p:sp>
      <p:sp>
        <p:nvSpPr>
          <p:cNvPr id="348" name="Shape 348"/>
          <p:cNvSpPr txBox="1">
            <a:spLocks noGrp="1"/>
          </p:cNvSpPr>
          <p:nvPr>
            <p:ph type="body" idx="1"/>
          </p:nvPr>
        </p:nvSpPr>
        <p:spPr>
          <a:xfrm>
            <a:off x="540000" y="2210334"/>
            <a:ext cx="3533700" cy="2305886"/>
          </a:xfrm>
          <a:prstGeom prst="rect">
            <a:avLst/>
          </a:prstGeom>
          <a:noFill/>
          <a:ln>
            <a:noFill/>
          </a:ln>
        </p:spPr>
        <p:txBody>
          <a:bodyPr spcFirstLastPara="1" wrap="square" lIns="0" tIns="0" rIns="0" bIns="0" anchor="t" anchorCtr="0">
            <a:noAutofit/>
          </a:bodyPr>
          <a:lstStyle/>
          <a:p>
            <a:pPr marL="0" lvl="0" indent="0" rtl="0">
              <a:lnSpc>
                <a:spcPct val="118750"/>
              </a:lnSpc>
              <a:spcBef>
                <a:spcPts val="0"/>
              </a:spcBef>
              <a:spcAft>
                <a:spcPts val="0"/>
              </a:spcAft>
              <a:buClr>
                <a:schemeClr val="dk1"/>
              </a:buClr>
              <a:buSzPts val="1600"/>
              <a:buFont typeface="Arial"/>
              <a:buNone/>
            </a:pPr>
            <a:endParaRPr sz="1800" b="1" dirty="0">
              <a:solidFill>
                <a:srgbClr val="FFFFFF"/>
              </a:solidFill>
            </a:endParaRPr>
          </a:p>
          <a:p>
            <a:pPr marL="0" lvl="0" indent="0" rtl="0">
              <a:lnSpc>
                <a:spcPct val="118750"/>
              </a:lnSpc>
              <a:spcBef>
                <a:spcPts val="0"/>
              </a:spcBef>
              <a:spcAft>
                <a:spcPts val="3000"/>
              </a:spcAft>
              <a:buClr>
                <a:schemeClr val="dk1"/>
              </a:buClr>
              <a:buSzPts val="1600"/>
              <a:buFont typeface="Arial"/>
              <a:buNone/>
            </a:pPr>
            <a:r>
              <a:rPr lang="en-GB" sz="1800" b="1" dirty="0">
                <a:solidFill>
                  <a:srgbClr val="FFFFFF"/>
                </a:solidFill>
              </a:rPr>
              <a:t>Think Accessibility First - Why</a:t>
            </a:r>
            <a:r>
              <a:rPr lang="en-GB" sz="1800" b="1" dirty="0" smtClean="0">
                <a:solidFill>
                  <a:srgbClr val="FFFFFF"/>
                </a:solidFill>
              </a:rPr>
              <a:t>?</a:t>
            </a:r>
            <a:endParaRPr sz="1800" b="1" dirty="0">
              <a:solidFill>
                <a:srgbClr val="FFFFFF"/>
              </a:solidFill>
            </a:endParaRPr>
          </a:p>
          <a:p>
            <a:pPr marL="0" lvl="0" indent="0" rtl="0">
              <a:lnSpc>
                <a:spcPct val="118750"/>
              </a:lnSpc>
              <a:spcBef>
                <a:spcPts val="0"/>
              </a:spcBef>
              <a:spcAft>
                <a:spcPts val="3000"/>
              </a:spcAft>
              <a:buClr>
                <a:schemeClr val="dk1"/>
              </a:buClr>
              <a:buSzPts val="1600"/>
              <a:buFont typeface="Arial"/>
              <a:buNone/>
            </a:pPr>
            <a:r>
              <a:rPr lang="en-GB" sz="1800" b="1" dirty="0">
                <a:solidFill>
                  <a:srgbClr val="FFFFFF"/>
                </a:solidFill>
              </a:rPr>
              <a:t>Workplace Accessibility</a:t>
            </a:r>
            <a:endParaRPr sz="1800" b="1" dirty="0">
              <a:solidFill>
                <a:srgbClr val="FFFFFF"/>
              </a:solidFill>
            </a:endParaRPr>
          </a:p>
          <a:p>
            <a:pPr marL="0" lvl="0" indent="0" rtl="0">
              <a:lnSpc>
                <a:spcPct val="118750"/>
              </a:lnSpc>
              <a:spcBef>
                <a:spcPts val="0"/>
              </a:spcBef>
              <a:spcAft>
                <a:spcPts val="0"/>
              </a:spcAft>
              <a:buClr>
                <a:schemeClr val="dk1"/>
              </a:buClr>
              <a:buSzPts val="1600"/>
              <a:buFont typeface="Arial"/>
              <a:buNone/>
            </a:pPr>
            <a:r>
              <a:rPr lang="en-GB" sz="1800" b="1" dirty="0" smtClean="0">
                <a:solidFill>
                  <a:srgbClr val="FFFFFF"/>
                </a:solidFill>
              </a:rPr>
              <a:t>Technology </a:t>
            </a:r>
            <a:r>
              <a:rPr lang="en-GB" sz="1800" b="1" dirty="0">
                <a:solidFill>
                  <a:srgbClr val="FFFFFF"/>
                </a:solidFill>
              </a:rPr>
              <a:t>Works! </a:t>
            </a:r>
            <a:endParaRPr sz="1800" b="1" dirty="0">
              <a:solidFill>
                <a:srgbClr val="FFFFFF"/>
              </a:solidFill>
            </a:endParaRPr>
          </a:p>
        </p:txBody>
      </p:sp>
      <p:pic>
        <p:nvPicPr>
          <p:cNvPr id="352" name="Shape 352"/>
          <p:cNvPicPr preferRelativeResize="0"/>
          <p:nvPr/>
        </p:nvPicPr>
        <p:blipFill>
          <a:blip r:embed="rId3">
            <a:alphaModFix/>
          </a:blip>
          <a:stretch>
            <a:fillRect/>
          </a:stretch>
        </p:blipFill>
        <p:spPr>
          <a:xfrm>
            <a:off x="4478325" y="2216238"/>
            <a:ext cx="4117300" cy="2863675"/>
          </a:xfrm>
          <a:prstGeom prst="rect">
            <a:avLst/>
          </a:prstGeom>
          <a:noFill/>
          <a:ln>
            <a:noFill/>
          </a:ln>
        </p:spPr>
      </p:pic>
      <p:sp>
        <p:nvSpPr>
          <p:cNvPr id="353" name="Shape 353"/>
          <p:cNvSpPr txBox="1"/>
          <p:nvPr/>
        </p:nvSpPr>
        <p:spPr>
          <a:xfrm>
            <a:off x="6553522" y="5175105"/>
            <a:ext cx="2042100" cy="115500"/>
          </a:xfrm>
          <a:prstGeom prst="rect">
            <a:avLst/>
          </a:prstGeom>
          <a:noFill/>
          <a:ln>
            <a:noFill/>
          </a:ln>
        </p:spPr>
        <p:txBody>
          <a:bodyPr spcFirstLastPara="1" wrap="square" lIns="0" tIns="0" rIns="0" bIns="0" anchor="t" anchorCtr="0">
            <a:noAutofit/>
          </a:bodyPr>
          <a:lstStyle/>
          <a:p>
            <a:pPr marL="0" marR="0" lvl="0" indent="0" algn="r" rtl="0">
              <a:lnSpc>
                <a:spcPct val="112500"/>
              </a:lnSpc>
              <a:spcBef>
                <a:spcPts val="0"/>
              </a:spcBef>
              <a:spcAft>
                <a:spcPts val="0"/>
              </a:spcAft>
              <a:buNone/>
            </a:pPr>
            <a:r>
              <a:rPr lang="en-GB" sz="800" dirty="0">
                <a:solidFill>
                  <a:srgbClr val="FFFFFF"/>
                </a:solidFill>
                <a:latin typeface="Arial"/>
                <a:ea typeface="Arial"/>
                <a:cs typeface="Arial"/>
                <a:sym typeface="Arial"/>
              </a:rPr>
              <a:t>Source: Significan't SignVideo, London, U.K.</a:t>
            </a:r>
            <a:endParaRPr sz="700" dirty="0">
              <a:solidFill>
                <a:srgbClr val="FFFFFF"/>
              </a:solidFill>
              <a:latin typeface="Arial"/>
              <a:ea typeface="Arial"/>
              <a:cs typeface="Arial"/>
              <a:sym typeface="Arial"/>
            </a:endParaRPr>
          </a:p>
        </p:txBody>
      </p:sp>
      <p:sp>
        <p:nvSpPr>
          <p:cNvPr id="350" name="Shape 350"/>
          <p:cNvSpPr txBox="1"/>
          <p:nvPr/>
        </p:nvSpPr>
        <p:spPr>
          <a:xfrm>
            <a:off x="8497765" y="6489578"/>
            <a:ext cx="433138" cy="12553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GB" sz="800" b="1">
                <a:solidFill>
                  <a:srgbClr val="FFFFFF"/>
                </a:solidFill>
                <a:latin typeface="Arial"/>
                <a:ea typeface="Arial"/>
                <a:cs typeface="Arial"/>
                <a:sym typeface="Arial"/>
              </a:rPr>
              <a:t>15</a:t>
            </a:fld>
            <a:endParaRPr sz="800" b="1" dirty="0">
              <a:solidFill>
                <a:srgbClr val="FFFFFF"/>
              </a:solidFill>
              <a:latin typeface="Arial"/>
              <a:ea typeface="Arial"/>
              <a:cs typeface="Arial"/>
              <a:sym typeface="Arial"/>
            </a:endParaRPr>
          </a:p>
        </p:txBody>
      </p:sp>
      <p:sp>
        <p:nvSpPr>
          <p:cNvPr id="351" name="Shape 351"/>
          <p:cNvSpPr txBox="1"/>
          <p:nvPr/>
        </p:nvSpPr>
        <p:spPr>
          <a:xfrm>
            <a:off x="5822576" y="6422654"/>
            <a:ext cx="2607046" cy="182095"/>
          </a:xfrm>
          <a:prstGeom prst="rect">
            <a:avLst/>
          </a:prstGeom>
          <a:noFill/>
          <a:ln>
            <a:noFill/>
          </a:ln>
        </p:spPr>
        <p:txBody>
          <a:bodyPr spcFirstLastPara="1" wrap="square" lIns="0" tIns="0" rIns="0" bIns="0" anchor="b" anchorCtr="0">
            <a:noAutofit/>
          </a:bodyPr>
          <a:lstStyle/>
          <a:p>
            <a:pPr lvl="0" algn="r">
              <a:buClr>
                <a:schemeClr val="dk1"/>
              </a:buClr>
              <a:buSzPts val="700"/>
            </a:pPr>
            <a:r>
              <a:rPr lang="en-GB" sz="700" b="1" dirty="0">
                <a:solidFill>
                  <a:srgbClr val="FFFFFF"/>
                </a:solidFill>
              </a:rPr>
              <a:t>Hearing Loss and Communication Access in a Digital World</a:t>
            </a:r>
          </a:p>
        </p:txBody>
      </p:sp>
      <p:sp>
        <p:nvSpPr>
          <p:cNvPr id="3" name="Rectangle 2"/>
          <p:cNvSpPr/>
          <p:nvPr/>
        </p:nvSpPr>
        <p:spPr>
          <a:xfrm>
            <a:off x="0" y="4516220"/>
            <a:ext cx="4073699" cy="1846659"/>
          </a:xfrm>
          <a:prstGeom prst="rect">
            <a:avLst/>
          </a:prstGeom>
        </p:spPr>
        <p:txBody>
          <a:bodyPr wrap="square">
            <a:spAutoFit/>
          </a:bodyPr>
          <a:lstStyle/>
          <a:p>
            <a:pPr lvl="0">
              <a:buClr>
                <a:schemeClr val="dk1"/>
              </a:buClr>
            </a:pPr>
            <a:r>
              <a:rPr lang="en-US" sz="300" b="1" dirty="0">
                <a:solidFill>
                  <a:srgbClr val="003057"/>
                </a:solidFill>
              </a:rPr>
              <a:t>Think Accessibility First – why should we thinking accessibility first? </a:t>
            </a:r>
          </a:p>
          <a:p>
            <a:pPr lvl="0">
              <a:buClr>
                <a:schemeClr val="dk1"/>
              </a:buClr>
            </a:pPr>
            <a:r>
              <a:rPr lang="en-US" sz="300" dirty="0">
                <a:solidFill>
                  <a:srgbClr val="003057"/>
                </a:solidFill>
              </a:rPr>
              <a:t>Providing communication access makes good business sense. Not only is it beneficial for the employee, it is beneficial for the employer, too. There are tax benefits to help provide equality in the workplace, but there are still employers who are not aware their legal responsibility or even the benefits to the company. It has been said that when business owners, executives, and managers become educated about multicultural issues, the entire organization benefits. In addition to thinking accessibility first, develop people first language and mentality. </a:t>
            </a:r>
          </a:p>
          <a:p>
            <a:pPr lvl="0">
              <a:buClr>
                <a:schemeClr val="dk1"/>
              </a:buClr>
            </a:pPr>
            <a:r>
              <a:rPr lang="en-US" sz="300" b="1" dirty="0">
                <a:solidFill>
                  <a:srgbClr val="003057"/>
                </a:solidFill>
              </a:rPr>
              <a:t>Workplace Accessibility</a:t>
            </a:r>
          </a:p>
          <a:p>
            <a:pPr lvl="0">
              <a:buClr>
                <a:schemeClr val="dk1"/>
              </a:buClr>
              <a:buSzPts val="1600"/>
            </a:pPr>
            <a:r>
              <a:rPr lang="en-US" sz="300" dirty="0">
                <a:solidFill>
                  <a:srgbClr val="003057"/>
                </a:solidFill>
              </a:rPr>
              <a:t>What are ways employers can integrate an employee with hearing loss to ensure communication access is clear and free of barriers? </a:t>
            </a:r>
          </a:p>
          <a:p>
            <a:r>
              <a:rPr lang="en-US" sz="300" dirty="0">
                <a:solidFill>
                  <a:srgbClr val="003057"/>
                </a:solidFill>
              </a:rPr>
              <a:t>1. Provide training and an empathetic ear</a:t>
            </a:r>
          </a:p>
          <a:p>
            <a:r>
              <a:rPr lang="en-US" sz="300" dirty="0">
                <a:solidFill>
                  <a:srgbClr val="003057"/>
                </a:solidFill>
              </a:rPr>
              <a:t>It takes a certain amount of empathy and understanding from senior management to recognize the daily challenges faced by employees with hearing loss. Specific training is essential to help successfully identify those in need and to implement the appropriate support. Communication is key in the workplace and often, for the employee, admitting there is a problem is a hard obstacle to overcome. As such, it’s important that the needs of those with a hearing impairment are met with tact and diplomacy.</a:t>
            </a:r>
          </a:p>
          <a:p>
            <a:r>
              <a:rPr lang="en-US" sz="300" dirty="0">
                <a:solidFill>
                  <a:srgbClr val="003057"/>
                </a:solidFill>
              </a:rPr>
              <a:t>2. Make your meeting rooms more accessible, even the online meetings.</a:t>
            </a:r>
          </a:p>
          <a:p>
            <a:r>
              <a:rPr lang="en-US" sz="300" dirty="0">
                <a:solidFill>
                  <a:srgbClr val="003057"/>
                </a:solidFill>
              </a:rPr>
              <a:t>A team meeting in a large, open space can be a daunting prospect for the hearing impaired. Although hearing aids or some sort of amplification may be used and are far more advanced these days, background noise can make it exceptionally difficult to focus on what is being said. Sound quality can be greatly improved by taking just a few simple steps such as: </a:t>
            </a:r>
          </a:p>
          <a:p>
            <a:r>
              <a:rPr lang="en-US" sz="300" dirty="0">
                <a:solidFill>
                  <a:srgbClr val="003057"/>
                </a:solidFill>
              </a:rPr>
              <a:t>3. Reduce the chatter, minimize multiple speakers</a:t>
            </a:r>
          </a:p>
          <a:p>
            <a:r>
              <a:rPr lang="en-US" sz="300" dirty="0">
                <a:solidFill>
                  <a:srgbClr val="003057"/>
                </a:solidFill>
              </a:rPr>
              <a:t>4. Improve the acoustics with soft furnishings</a:t>
            </a:r>
          </a:p>
          <a:p>
            <a:r>
              <a:rPr lang="en-US" sz="300" dirty="0">
                <a:solidFill>
                  <a:srgbClr val="003057"/>
                </a:solidFill>
              </a:rPr>
              <a:t>5. Utilize conference room furnishes such as round tables, rectangular tables for ease with lines of sights with speakers. </a:t>
            </a:r>
          </a:p>
          <a:p>
            <a:pPr lvl="0">
              <a:buClr>
                <a:schemeClr val="dk1"/>
              </a:buClr>
            </a:pPr>
            <a:r>
              <a:rPr lang="en-US" sz="300" b="1" dirty="0">
                <a:solidFill>
                  <a:srgbClr val="003057"/>
                </a:solidFill>
              </a:rPr>
              <a:t>Lastly, Technology Works! </a:t>
            </a:r>
          </a:p>
          <a:p>
            <a:pPr lvl="0">
              <a:buClr>
                <a:schemeClr val="dk1"/>
              </a:buClr>
            </a:pPr>
            <a:r>
              <a:rPr lang="en-US" sz="300" dirty="0">
                <a:solidFill>
                  <a:srgbClr val="003057"/>
                </a:solidFill>
              </a:rPr>
              <a:t>In many cases, at a minimum, the technologies currently in use everyday can be communication tools. The picture on this slide shows many of these tools. We are talking about computers, instant messaging, email, video calling capabilities. Disabilities can be very individualized so individual needs vary and these technologies may meet some of those needs. Technology has transformed the way we work. The Internet and mobile phones have meant that it’s never been so easy to communicate with colleagues and transfer data. Although there are programs available that can make a real difference in supporting those with hearing loss, you can also make the most of your existing technology and equipment:</a:t>
            </a:r>
          </a:p>
          <a:p>
            <a:r>
              <a:rPr lang="en-US" sz="300" dirty="0">
                <a:solidFill>
                  <a:srgbClr val="003057"/>
                </a:solidFill>
              </a:rPr>
              <a:t>Use built-in, amplified sound alerts found in PCs.</a:t>
            </a:r>
          </a:p>
          <a:p>
            <a:r>
              <a:rPr lang="en-US" sz="300" dirty="0">
                <a:solidFill>
                  <a:srgbClr val="003057"/>
                </a:solidFill>
              </a:rPr>
              <a:t>Flashing screen alerts on mobile phones can notify users of any incoming calls.</a:t>
            </a:r>
          </a:p>
          <a:p>
            <a:r>
              <a:rPr lang="en-US" sz="300" dirty="0">
                <a:solidFill>
                  <a:srgbClr val="003057"/>
                </a:solidFill>
              </a:rPr>
              <a:t>Bluetooth can stream sound directly to hearing aids.</a:t>
            </a:r>
          </a:p>
          <a:p>
            <a:r>
              <a:rPr lang="en-US" sz="300" dirty="0">
                <a:solidFill>
                  <a:srgbClr val="003057"/>
                </a:solidFill>
              </a:rPr>
              <a:t>Create videos with captions included.</a:t>
            </a:r>
          </a:p>
          <a:p>
            <a:r>
              <a:rPr lang="en-US" sz="300" dirty="0">
                <a:solidFill>
                  <a:srgbClr val="003057"/>
                </a:solidFill>
              </a:rPr>
              <a:t>Video calls are helpful for lip-reading.</a:t>
            </a:r>
          </a:p>
          <a:p>
            <a:r>
              <a:rPr lang="en-US" sz="300" dirty="0">
                <a:solidFill>
                  <a:srgbClr val="003057"/>
                </a:solidFill>
              </a:rPr>
              <a:t>Voice recognition speech-to-text software.</a:t>
            </a:r>
          </a:p>
          <a:p>
            <a:r>
              <a:rPr lang="en-US" sz="300" dirty="0">
                <a:solidFill>
                  <a:srgbClr val="003057"/>
                </a:solidFill>
              </a:rPr>
              <a:t>Powerpoint presentations, texts and emails aid communication.</a:t>
            </a:r>
          </a:p>
          <a:p>
            <a:r>
              <a:rPr lang="en-US" sz="300" dirty="0">
                <a:solidFill>
                  <a:srgbClr val="003057"/>
                </a:solidFill>
              </a:rPr>
              <a:t>Use sign language interpreters, if needed. </a:t>
            </a:r>
          </a:p>
          <a:p>
            <a:r>
              <a:rPr lang="en-US" sz="300" dirty="0">
                <a:solidFill>
                  <a:srgbClr val="003057"/>
                </a:solidFill>
              </a:rPr>
              <a:t>Use realtime captioning, if needed. </a:t>
            </a:r>
          </a:p>
          <a:p>
            <a:r>
              <a:rPr lang="en-US" sz="300" dirty="0">
                <a:solidFill>
                  <a:srgbClr val="003057"/>
                </a:solidFill>
              </a:rPr>
              <a:t>Instant messaging</a:t>
            </a:r>
          </a:p>
          <a:p>
            <a:r>
              <a:rPr lang="en-US" sz="300" dirty="0">
                <a:solidFill>
                  <a:srgbClr val="003057"/>
                </a:solidFill>
              </a:rPr>
              <a:t>Other solutions include: </a:t>
            </a:r>
          </a:p>
          <a:p>
            <a:r>
              <a:rPr lang="en-US" sz="300" dirty="0">
                <a:solidFill>
                  <a:srgbClr val="003057"/>
                </a:solidFill>
              </a:rPr>
              <a:t>Volume controllers for phone</a:t>
            </a:r>
          </a:p>
          <a:p>
            <a:r>
              <a:rPr lang="en-US" sz="300" dirty="0">
                <a:solidFill>
                  <a:srgbClr val="003057"/>
                </a:solidFill>
              </a:rPr>
              <a:t>Bluetooth capabilities for phone, computer, listening devices</a:t>
            </a:r>
          </a:p>
          <a:p>
            <a:r>
              <a:rPr lang="en-US" sz="300" dirty="0">
                <a:solidFill>
                  <a:srgbClr val="003057"/>
                </a:solidFill>
              </a:rPr>
              <a:t>Bluetooth microphones</a:t>
            </a:r>
          </a:p>
          <a:p>
            <a:r>
              <a:rPr lang="en-US" sz="300" dirty="0">
                <a:solidFill>
                  <a:srgbClr val="003057"/>
                </a:solidFill>
              </a:rPr>
              <a:t>Video relay software on computers</a:t>
            </a:r>
          </a:p>
          <a:p>
            <a:r>
              <a:rPr lang="en-US" sz="300" dirty="0">
                <a:solidFill>
                  <a:srgbClr val="003057"/>
                </a:solidFill>
              </a:rPr>
              <a:t>Dual monitor set up for ease of use of captioning or remote sign language</a:t>
            </a:r>
          </a:p>
          <a:p>
            <a:r>
              <a:rPr lang="en-US" sz="300" dirty="0">
                <a:solidFill>
                  <a:srgbClr val="003057"/>
                </a:solidFill>
              </a:rPr>
              <a:t>Some of these clearly are at times low tech, low cost. Some may be part of standard office equipment that may be most beneficial. It is just important to remember that it is good business to invest in employees.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540000" y="418050"/>
            <a:ext cx="8191800" cy="1133400"/>
          </a:xfrm>
          <a:prstGeom prst="rect">
            <a:avLst/>
          </a:prstGeom>
          <a:noFill/>
          <a:ln>
            <a:noFill/>
          </a:ln>
        </p:spPr>
        <p:txBody>
          <a:bodyPr spcFirstLastPara="1" wrap="square" lIns="0" tIns="0" rIns="0" bIns="0" anchor="t" anchorCtr="0">
            <a:noAutofit/>
          </a:bodyPr>
          <a:lstStyle/>
          <a:p>
            <a:pPr lvl="0">
              <a:lnSpc>
                <a:spcPct val="100000"/>
              </a:lnSpc>
              <a:buClr>
                <a:schemeClr val="dk1"/>
              </a:buClr>
            </a:pPr>
            <a:r>
              <a:rPr lang="en-GB" dirty="0"/>
              <a:t>Communication Access at Work …</a:t>
            </a:r>
            <a:br>
              <a:rPr lang="en-GB" dirty="0"/>
            </a:br>
            <a:r>
              <a:rPr lang="en-GB" dirty="0"/>
              <a:t>                   The Employee – a Personal Story</a:t>
            </a:r>
          </a:p>
        </p:txBody>
      </p:sp>
      <p:pic>
        <p:nvPicPr>
          <p:cNvPr id="2" name="Picture 1">
            <a:extLst>
              <a:ext uri="{FF2B5EF4-FFF2-40B4-BE49-F238E27FC236}">
                <a16:creationId xmlns="" xmlns:a16="http://schemas.microsoft.com/office/drawing/2014/main" id="{51276DEC-ACFA-0A44-996E-89EA4FAF001F}"/>
              </a:ext>
            </a:extLst>
          </p:cNvPr>
          <p:cNvPicPr>
            <a:picLocks noChangeAspect="1"/>
          </p:cNvPicPr>
          <p:nvPr/>
        </p:nvPicPr>
        <p:blipFill>
          <a:blip r:embed="rId3"/>
          <a:stretch>
            <a:fillRect/>
          </a:stretch>
        </p:blipFill>
        <p:spPr>
          <a:xfrm>
            <a:off x="398474" y="2282248"/>
            <a:ext cx="4377458" cy="2638982"/>
          </a:xfrm>
          <a:prstGeom prst="rect">
            <a:avLst/>
          </a:prstGeom>
        </p:spPr>
      </p:pic>
      <p:sp>
        <p:nvSpPr>
          <p:cNvPr id="348" name="Shape 348"/>
          <p:cNvSpPr txBox="1">
            <a:spLocks noGrp="1"/>
          </p:cNvSpPr>
          <p:nvPr>
            <p:ph type="body" idx="1"/>
          </p:nvPr>
        </p:nvSpPr>
        <p:spPr>
          <a:xfrm>
            <a:off x="5129775" y="1973608"/>
            <a:ext cx="3602025" cy="3429665"/>
          </a:xfrm>
          <a:prstGeom prst="rect">
            <a:avLst/>
          </a:prstGeom>
          <a:noFill/>
          <a:ln>
            <a:noFill/>
          </a:ln>
        </p:spPr>
        <p:txBody>
          <a:bodyPr spcFirstLastPara="1" wrap="square" lIns="0" tIns="0" rIns="0" bIns="0" anchor="t" anchorCtr="0">
            <a:noAutofit/>
          </a:bodyPr>
          <a:lstStyle/>
          <a:p>
            <a:pPr marL="0" lvl="0" indent="0">
              <a:lnSpc>
                <a:spcPct val="118750"/>
              </a:lnSpc>
            </a:pPr>
            <a:endParaRPr lang="en-US" sz="1800" dirty="0"/>
          </a:p>
          <a:p>
            <a:pPr marL="0" lvl="0" indent="0">
              <a:lnSpc>
                <a:spcPct val="118750"/>
              </a:lnSpc>
              <a:spcAft>
                <a:spcPts val="3000"/>
              </a:spcAft>
            </a:pPr>
            <a:r>
              <a:rPr lang="en-US" sz="1800" b="1" dirty="0"/>
              <a:t>Self Advocacy</a:t>
            </a:r>
          </a:p>
          <a:p>
            <a:pPr marL="0" lvl="0" indent="0">
              <a:lnSpc>
                <a:spcPct val="118750"/>
              </a:lnSpc>
              <a:spcAft>
                <a:spcPts val="3000"/>
              </a:spcAft>
            </a:pPr>
            <a:r>
              <a:rPr lang="en-US" sz="1800" b="1" dirty="0" smtClean="0"/>
              <a:t>Growth </a:t>
            </a:r>
            <a:r>
              <a:rPr lang="en-US" sz="1800" b="1" dirty="0"/>
              <a:t>through the years</a:t>
            </a:r>
          </a:p>
          <a:p>
            <a:pPr marL="0" lvl="0" indent="0">
              <a:lnSpc>
                <a:spcPct val="118750"/>
              </a:lnSpc>
              <a:spcAft>
                <a:spcPts val="3000"/>
              </a:spcAft>
            </a:pPr>
            <a:r>
              <a:rPr lang="en-US" sz="1800" b="1" dirty="0" smtClean="0"/>
              <a:t>Challenges</a:t>
            </a:r>
            <a:endParaRPr lang="en-US" sz="1800" b="1" dirty="0"/>
          </a:p>
          <a:p>
            <a:pPr marL="0" lvl="0" indent="0">
              <a:lnSpc>
                <a:spcPct val="118750"/>
              </a:lnSpc>
            </a:pPr>
            <a:r>
              <a:rPr lang="en-US" sz="1800" b="1" dirty="0" smtClean="0"/>
              <a:t>Beneficial </a:t>
            </a:r>
            <a:r>
              <a:rPr lang="en-US" sz="1800" b="1" dirty="0"/>
              <a:t>Technologies for the Workplace</a:t>
            </a:r>
          </a:p>
        </p:txBody>
      </p:sp>
      <p:sp>
        <p:nvSpPr>
          <p:cNvPr id="350" name="Shape 350"/>
          <p:cNvSpPr txBox="1"/>
          <p:nvPr/>
        </p:nvSpPr>
        <p:spPr>
          <a:xfrm>
            <a:off x="8497765" y="6489578"/>
            <a:ext cx="433138" cy="12553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GB" sz="800" b="1">
                <a:solidFill>
                  <a:schemeClr val="lt2"/>
                </a:solidFill>
                <a:latin typeface="Arial"/>
                <a:ea typeface="Arial"/>
                <a:cs typeface="Arial"/>
                <a:sym typeface="Arial"/>
              </a:rPr>
              <a:t>16</a:t>
            </a:fld>
            <a:endParaRPr sz="800" b="1" dirty="0">
              <a:solidFill>
                <a:schemeClr val="lt2"/>
              </a:solidFill>
              <a:latin typeface="Arial"/>
              <a:ea typeface="Arial"/>
              <a:cs typeface="Arial"/>
              <a:sym typeface="Arial"/>
            </a:endParaRPr>
          </a:p>
        </p:txBody>
      </p:sp>
      <p:sp>
        <p:nvSpPr>
          <p:cNvPr id="351" name="Shape 351"/>
          <p:cNvSpPr txBox="1"/>
          <p:nvPr/>
        </p:nvSpPr>
        <p:spPr>
          <a:xfrm>
            <a:off x="5849471" y="6494371"/>
            <a:ext cx="2580151" cy="96810"/>
          </a:xfrm>
          <a:prstGeom prst="rect">
            <a:avLst/>
          </a:prstGeom>
          <a:noFill/>
          <a:ln>
            <a:noFill/>
          </a:ln>
        </p:spPr>
        <p:txBody>
          <a:bodyPr spcFirstLastPara="1" wrap="square" lIns="0" tIns="0" rIns="0" bIns="0" anchor="b" anchorCtr="0">
            <a:noAutofit/>
          </a:bodyPr>
          <a:lstStyle/>
          <a:p>
            <a:pPr lvl="0" algn="r">
              <a:buClr>
                <a:schemeClr val="dk1"/>
              </a:buClr>
              <a:buSzPts val="700"/>
            </a:pPr>
            <a:r>
              <a:rPr lang="en-GB" sz="700" b="1" dirty="0">
                <a:solidFill>
                  <a:srgbClr val="FFFFFF"/>
                </a:solidFill>
              </a:rPr>
              <a:t>Hearing Loss and Communication Access in a Digital World</a:t>
            </a:r>
          </a:p>
        </p:txBody>
      </p:sp>
      <p:sp>
        <p:nvSpPr>
          <p:cNvPr id="3" name="TextBox 2"/>
          <p:cNvSpPr txBox="1"/>
          <p:nvPr/>
        </p:nvSpPr>
        <p:spPr>
          <a:xfrm>
            <a:off x="246186" y="5220073"/>
            <a:ext cx="5603285" cy="971548"/>
          </a:xfrm>
          <a:prstGeom prst="rect">
            <a:avLst/>
          </a:prstGeom>
          <a:noFill/>
        </p:spPr>
        <p:txBody>
          <a:bodyPr wrap="square" rtlCol="0">
            <a:spAutoFit/>
          </a:bodyPr>
          <a:lstStyle/>
          <a:p>
            <a:pPr marL="0" lvl="0" indent="0">
              <a:lnSpc>
                <a:spcPct val="118750"/>
              </a:lnSpc>
            </a:pPr>
            <a:r>
              <a:rPr lang="en-US" sz="300" dirty="0">
                <a:solidFill>
                  <a:srgbClr val="003057"/>
                </a:solidFill>
              </a:rPr>
              <a:t>Communication Access at Work…The Employee—a Personal Story</a:t>
            </a:r>
          </a:p>
          <a:p>
            <a:pPr marL="0" lvl="0" indent="0">
              <a:lnSpc>
                <a:spcPct val="118750"/>
              </a:lnSpc>
            </a:pPr>
            <a:r>
              <a:rPr lang="en-US" sz="300" dirty="0">
                <a:solidFill>
                  <a:srgbClr val="003057"/>
                </a:solidFill>
              </a:rPr>
              <a:t>Now I would like to share a little bit about myself and how some of what was mentioned has helped me tremendously at my job. </a:t>
            </a:r>
          </a:p>
          <a:p>
            <a:pPr marL="0" lvl="0" indent="0">
              <a:lnSpc>
                <a:spcPct val="118750"/>
              </a:lnSpc>
            </a:pPr>
            <a:r>
              <a:rPr lang="en-US" sz="300" b="1" dirty="0">
                <a:solidFill>
                  <a:srgbClr val="003057"/>
                </a:solidFill>
              </a:rPr>
              <a:t>Self Advocacy</a:t>
            </a:r>
          </a:p>
          <a:p>
            <a:pPr marL="0" lvl="0" indent="0">
              <a:lnSpc>
                <a:spcPct val="118750"/>
              </a:lnSpc>
            </a:pPr>
            <a:r>
              <a:rPr lang="en-US" sz="300" dirty="0">
                <a:solidFill>
                  <a:srgbClr val="003057"/>
                </a:solidFill>
              </a:rPr>
              <a:t>I started with my current employer at a time when companies were slowly using more technologies, more digital media in order to serve customers. I’ve always prided myself in keeping up to date on the latest of services and technologies that when I started, I requested a voice carry over phone which was similar to the captioned phone but it was used with a relay service operator. As I began to participate more in meetings, I went to HR and shared information related to oral interpreters since I prefer to lip-read and also information about captioning. The agreement was I would notify HR when there was a meeting and get approval to schedule the services as needed. </a:t>
            </a:r>
            <a:endParaRPr lang="en-US" sz="300" b="1" dirty="0">
              <a:solidFill>
                <a:srgbClr val="003057"/>
              </a:solidFill>
            </a:endParaRPr>
          </a:p>
          <a:p>
            <a:pPr marL="0" lvl="0" indent="0">
              <a:lnSpc>
                <a:spcPct val="118750"/>
              </a:lnSpc>
            </a:pPr>
            <a:r>
              <a:rPr lang="en-US" sz="300" b="1" dirty="0">
                <a:solidFill>
                  <a:srgbClr val="003057"/>
                </a:solidFill>
              </a:rPr>
              <a:t>Growth through the years</a:t>
            </a:r>
          </a:p>
          <a:p>
            <a:pPr lvl="0">
              <a:lnSpc>
                <a:spcPct val="118750"/>
              </a:lnSpc>
              <a:buSzPts val="1400"/>
              <a:defRPr/>
            </a:pPr>
            <a:r>
              <a:rPr lang="en-US" sz="300" dirty="0">
                <a:solidFill>
                  <a:srgbClr val="003057"/>
                </a:solidFill>
              </a:rPr>
              <a:t>As I went through the years with my employer, each and every time I was promoted or moved up in different positions, I found myself seeking out more ways to do my job most effectively. When I started, we had email, but nothing else. I relied heavily on email and then soon, instant messaging was added which made it even better for me to communicate with others. My meetings and trainings still were accommodated with the use of interpreters or real time captioning. Now, I do have a work phone and use remote captioning for a majority of my meetings. What’s pretty amazing now is I can talk on the phone and using my computer or iPad, I can read the captions. </a:t>
            </a:r>
            <a:endParaRPr lang="en-US" sz="300" b="1" dirty="0">
              <a:solidFill>
                <a:srgbClr val="003057"/>
              </a:solidFill>
            </a:endParaRPr>
          </a:p>
          <a:p>
            <a:pPr marL="0" lvl="0" indent="0">
              <a:lnSpc>
                <a:spcPct val="118750"/>
              </a:lnSpc>
            </a:pPr>
            <a:r>
              <a:rPr lang="en-US" sz="300" b="1" dirty="0">
                <a:solidFill>
                  <a:srgbClr val="003057"/>
                </a:solidFill>
              </a:rPr>
              <a:t>Challenges</a:t>
            </a:r>
          </a:p>
          <a:p>
            <a:pPr marL="0" lvl="0" indent="0">
              <a:lnSpc>
                <a:spcPct val="118750"/>
              </a:lnSpc>
            </a:pPr>
            <a:r>
              <a:rPr lang="en-US" sz="300" dirty="0">
                <a:solidFill>
                  <a:srgbClr val="003057"/>
                </a:solidFill>
              </a:rPr>
              <a:t>One of my biggest challenges in the beginning was simply educating my coworkers about how they can reach me and the others were seemingly small challenges such as technology hiccups with CART or captioning online and ensuring my coworkers and customers understood how it worked, and how my cochlear implant helps me hear, but it’s still not perfect. </a:t>
            </a:r>
            <a:endParaRPr lang="en-US" sz="300" b="1" dirty="0">
              <a:solidFill>
                <a:srgbClr val="003057"/>
              </a:solidFill>
            </a:endParaRPr>
          </a:p>
          <a:p>
            <a:pPr marL="0" lvl="0" indent="0">
              <a:lnSpc>
                <a:spcPct val="118750"/>
              </a:lnSpc>
            </a:pPr>
            <a:r>
              <a:rPr lang="en-US" sz="300" b="1" dirty="0">
                <a:solidFill>
                  <a:srgbClr val="003057"/>
                </a:solidFill>
              </a:rPr>
              <a:t>Beneficial Technologies for the Workplace</a:t>
            </a:r>
          </a:p>
          <a:p>
            <a:pPr marL="0" lvl="0" indent="0">
              <a:lnSpc>
                <a:spcPct val="118750"/>
              </a:lnSpc>
            </a:pPr>
            <a:r>
              <a:rPr lang="en-US" sz="300" dirty="0">
                <a:solidFill>
                  <a:srgbClr val="003057"/>
                </a:solidFill>
              </a:rPr>
              <a:t>In terms of beneficial technologies, as I mentioned earlier not all technologies help me.  The picture shown here is my typical day with meetings. On the left is a screen with the captions displayed and on the right is the webex display showing the material being discussed on the phone. I use Google Hangouts, video calling with coworkers and customers, captioning for customer calls and trainings, text messaging on the phone, email of course. </a:t>
            </a:r>
          </a:p>
        </p:txBody>
      </p:sp>
    </p:spTree>
    <p:extLst>
      <p:ext uri="{BB962C8B-B14F-4D97-AF65-F5344CB8AC3E}">
        <p14:creationId xmlns:p14="http://schemas.microsoft.com/office/powerpoint/2010/main" val="1064206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5" name="Shape 295"/>
          <p:cNvSpPr txBox="1"/>
          <p:nvPr/>
        </p:nvSpPr>
        <p:spPr>
          <a:xfrm>
            <a:off x="540000" y="474104"/>
            <a:ext cx="8055360" cy="1144958"/>
          </a:xfrm>
          <a:prstGeom prst="rect">
            <a:avLst/>
          </a:prstGeom>
          <a:noFill/>
          <a:ln>
            <a:noFill/>
          </a:ln>
        </p:spPr>
        <p:txBody>
          <a:bodyPr spcFirstLastPara="1" wrap="square" lIns="0" tIns="0" rIns="0" bIns="0" anchor="t" anchorCtr="0">
            <a:noAutofit/>
          </a:bodyPr>
          <a:lstStyle/>
          <a:p>
            <a:pPr lvl="0">
              <a:lnSpc>
                <a:spcPct val="117647"/>
              </a:lnSpc>
              <a:buClr>
                <a:srgbClr val="FFFFFF"/>
              </a:buClr>
              <a:buSzPts val="3400"/>
            </a:pPr>
            <a:r>
              <a:rPr lang="en-GB" sz="3400" b="1" dirty="0">
                <a:solidFill>
                  <a:srgbClr val="FFFFFF"/>
                </a:solidFill>
                <a:latin typeface="Times New Roman"/>
                <a:ea typeface="Times New Roman"/>
                <a:cs typeface="Times New Roman"/>
                <a:sym typeface="Times New Roman"/>
              </a:rPr>
              <a:t>Myths about … </a:t>
            </a:r>
          </a:p>
          <a:p>
            <a:pPr lvl="0" algn="r">
              <a:lnSpc>
                <a:spcPct val="117647"/>
              </a:lnSpc>
              <a:buClr>
                <a:srgbClr val="FFFFFF"/>
              </a:buClr>
              <a:buSzPts val="3400"/>
            </a:pPr>
            <a:r>
              <a:rPr lang="en-GB" sz="3400" b="1" dirty="0">
                <a:solidFill>
                  <a:srgbClr val="FFFFFF"/>
                </a:solidFill>
                <a:latin typeface="Times New Roman"/>
                <a:ea typeface="Times New Roman"/>
                <a:cs typeface="Times New Roman"/>
                <a:sym typeface="Times New Roman"/>
              </a:rPr>
              <a:t>Communication Access at Work</a:t>
            </a:r>
          </a:p>
        </p:txBody>
      </p:sp>
      <p:sp>
        <p:nvSpPr>
          <p:cNvPr id="3" name="Rectangle 2">
            <a:extLst>
              <a:ext uri="{FF2B5EF4-FFF2-40B4-BE49-F238E27FC236}">
                <a16:creationId xmlns="" xmlns:a16="http://schemas.microsoft.com/office/drawing/2014/main" id="{47E7280B-B12D-6E45-A277-50CC8C573735}"/>
              </a:ext>
            </a:extLst>
          </p:cNvPr>
          <p:cNvSpPr/>
          <p:nvPr/>
        </p:nvSpPr>
        <p:spPr>
          <a:xfrm>
            <a:off x="540000" y="2834967"/>
            <a:ext cx="7889622" cy="2292935"/>
          </a:xfrm>
          <a:prstGeom prst="rect">
            <a:avLst/>
          </a:prstGeom>
        </p:spPr>
        <p:txBody>
          <a:bodyPr wrap="square" anchor="ctr">
            <a:spAutoFit/>
          </a:bodyPr>
          <a:lstStyle/>
          <a:p>
            <a:pPr marL="114300" lvl="0">
              <a:spcAft>
                <a:spcPts val="2400"/>
              </a:spcAft>
              <a:buClr>
                <a:schemeClr val="dk1"/>
              </a:buClr>
              <a:buSzPts val="1800"/>
            </a:pPr>
            <a:r>
              <a:rPr lang="en-GB" sz="2000" dirty="0">
                <a:solidFill>
                  <a:srgbClr val="FFFFFF"/>
                </a:solidFill>
                <a:latin typeface="+mn-lt"/>
                <a:ea typeface="Calibri"/>
                <a:cs typeface="Calibri"/>
                <a:sym typeface="Calibri"/>
              </a:rPr>
              <a:t>One size fits all</a:t>
            </a:r>
          </a:p>
          <a:p>
            <a:pPr marL="114300" lvl="0">
              <a:spcAft>
                <a:spcPts val="3000"/>
              </a:spcAft>
              <a:buClr>
                <a:schemeClr val="dk1"/>
              </a:buClr>
              <a:buSzPts val="1800"/>
            </a:pPr>
            <a:r>
              <a:rPr lang="en-GB" sz="2000" dirty="0" smtClean="0">
                <a:solidFill>
                  <a:srgbClr val="FFFFFF"/>
                </a:solidFill>
                <a:latin typeface="+mn-lt"/>
                <a:ea typeface="Calibri"/>
                <a:cs typeface="Calibri"/>
                <a:sym typeface="Calibri"/>
              </a:rPr>
              <a:t>Assistive </a:t>
            </a:r>
            <a:r>
              <a:rPr lang="en-GB" sz="2000" dirty="0">
                <a:solidFill>
                  <a:srgbClr val="FFFFFF"/>
                </a:solidFill>
                <a:latin typeface="+mn-lt"/>
                <a:ea typeface="Calibri"/>
                <a:cs typeface="Calibri"/>
                <a:sym typeface="Calibri"/>
              </a:rPr>
              <a:t>equipment is expensive</a:t>
            </a:r>
            <a:r>
              <a:rPr lang="en-GB" sz="2000" dirty="0" smtClean="0">
                <a:solidFill>
                  <a:srgbClr val="FFFFFF"/>
                </a:solidFill>
                <a:latin typeface="+mn-lt"/>
                <a:ea typeface="Calibri"/>
                <a:cs typeface="Calibri"/>
                <a:sym typeface="Calibri"/>
              </a:rPr>
              <a:t>.</a:t>
            </a:r>
            <a:endParaRPr lang="en-GB" sz="2000" dirty="0">
              <a:solidFill>
                <a:srgbClr val="FFFFFF"/>
              </a:solidFill>
              <a:latin typeface="+mn-lt"/>
              <a:ea typeface="Calibri"/>
              <a:cs typeface="Calibri"/>
              <a:sym typeface="Calibri"/>
            </a:endParaRPr>
          </a:p>
          <a:p>
            <a:pPr marL="114300" lvl="0">
              <a:buClr>
                <a:schemeClr val="dk1"/>
              </a:buClr>
              <a:buSzPts val="1800"/>
            </a:pPr>
            <a:r>
              <a:rPr lang="en-GB" sz="2000" dirty="0">
                <a:solidFill>
                  <a:srgbClr val="FFFFFF"/>
                </a:solidFill>
                <a:latin typeface="+mn-lt"/>
                <a:ea typeface="Calibri"/>
                <a:cs typeface="Calibri"/>
                <a:sym typeface="Calibri"/>
              </a:rPr>
              <a:t>I have an employee with a hearing loss, am I going to have to buy them hearing aids? </a:t>
            </a:r>
          </a:p>
          <a:p>
            <a:pPr marL="114300" lvl="0">
              <a:buClr>
                <a:schemeClr val="dk1"/>
              </a:buClr>
              <a:buSzPts val="1800"/>
            </a:pPr>
            <a:endParaRPr lang="en-GB" sz="1800" b="1" dirty="0">
              <a:solidFill>
                <a:srgbClr val="FFFFFF"/>
              </a:solidFill>
              <a:latin typeface="+mn-lt"/>
              <a:ea typeface="Calibri"/>
              <a:cs typeface="Calibri"/>
              <a:sym typeface="Calibri"/>
            </a:endParaRPr>
          </a:p>
        </p:txBody>
      </p:sp>
      <p:sp>
        <p:nvSpPr>
          <p:cNvPr id="293" name="Shape 293"/>
          <p:cNvSpPr txBox="1"/>
          <p:nvPr/>
        </p:nvSpPr>
        <p:spPr>
          <a:xfrm>
            <a:off x="8497765" y="6489578"/>
            <a:ext cx="433138" cy="12553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GB" sz="800" b="1">
                <a:solidFill>
                  <a:schemeClr val="lt2"/>
                </a:solidFill>
                <a:latin typeface="Arial"/>
                <a:ea typeface="Arial"/>
                <a:cs typeface="Arial"/>
                <a:sym typeface="Arial"/>
              </a:rPr>
              <a:t>17</a:t>
            </a:fld>
            <a:endParaRPr sz="800" b="1" dirty="0">
              <a:solidFill>
                <a:schemeClr val="lt2"/>
              </a:solidFill>
              <a:latin typeface="Arial"/>
              <a:ea typeface="Arial"/>
              <a:cs typeface="Arial"/>
              <a:sym typeface="Arial"/>
            </a:endParaRPr>
          </a:p>
        </p:txBody>
      </p:sp>
      <p:sp>
        <p:nvSpPr>
          <p:cNvPr id="294" name="Shape 294"/>
          <p:cNvSpPr txBox="1"/>
          <p:nvPr/>
        </p:nvSpPr>
        <p:spPr>
          <a:xfrm>
            <a:off x="5802406" y="6494370"/>
            <a:ext cx="2627216" cy="120742"/>
          </a:xfrm>
          <a:prstGeom prst="rect">
            <a:avLst/>
          </a:prstGeom>
          <a:noFill/>
          <a:ln>
            <a:noFill/>
          </a:ln>
        </p:spPr>
        <p:txBody>
          <a:bodyPr spcFirstLastPara="1" wrap="square" lIns="0" tIns="0" rIns="0" bIns="0" anchor="b" anchorCtr="0">
            <a:noAutofit/>
          </a:bodyPr>
          <a:lstStyle/>
          <a:p>
            <a:pPr lvl="0" algn="r">
              <a:buClr>
                <a:schemeClr val="dk1"/>
              </a:buClr>
              <a:buSzPts val="700"/>
            </a:pPr>
            <a:r>
              <a:rPr lang="en-GB" sz="700" b="1" dirty="0">
                <a:solidFill>
                  <a:srgbClr val="FFFFFF"/>
                </a:solidFill>
              </a:rPr>
              <a:t>Hearing Loss and Communication Access in a Digital World</a:t>
            </a:r>
          </a:p>
        </p:txBody>
      </p:sp>
      <p:sp>
        <p:nvSpPr>
          <p:cNvPr id="2" name="TextBox 1"/>
          <p:cNvSpPr txBox="1"/>
          <p:nvPr/>
        </p:nvSpPr>
        <p:spPr>
          <a:xfrm>
            <a:off x="30046" y="5202061"/>
            <a:ext cx="2989385" cy="738664"/>
          </a:xfrm>
          <a:prstGeom prst="rect">
            <a:avLst/>
          </a:prstGeom>
          <a:noFill/>
        </p:spPr>
        <p:txBody>
          <a:bodyPr wrap="square" rtlCol="0">
            <a:spAutoFit/>
          </a:bodyPr>
          <a:lstStyle/>
          <a:p>
            <a:pPr marL="0" lvl="0">
              <a:buClr>
                <a:schemeClr val="dk1"/>
              </a:buClr>
              <a:buSzPts val="1800"/>
            </a:pPr>
            <a:r>
              <a:rPr lang="en-GB" sz="300" b="1" dirty="0">
                <a:solidFill>
                  <a:srgbClr val="003057"/>
                </a:solidFill>
                <a:ea typeface="Calibri"/>
                <a:cs typeface="Calibri"/>
                <a:sym typeface="Calibri"/>
              </a:rPr>
              <a:t>Myths about…Communication Access at Work</a:t>
            </a:r>
          </a:p>
          <a:p>
            <a:pPr marL="0" lvl="0">
              <a:buClr>
                <a:schemeClr val="dk1"/>
              </a:buClr>
              <a:buSzPts val="1800"/>
            </a:pPr>
            <a:r>
              <a:rPr lang="en-GB" sz="300" b="1" dirty="0">
                <a:solidFill>
                  <a:srgbClr val="003057"/>
                </a:solidFill>
                <a:ea typeface="Calibri"/>
                <a:cs typeface="Calibri"/>
                <a:sym typeface="Calibri"/>
              </a:rPr>
              <a:t>One size fits all</a:t>
            </a:r>
          </a:p>
          <a:p>
            <a:pPr marL="0" lvl="0">
              <a:buClr>
                <a:schemeClr val="dk1"/>
              </a:buClr>
              <a:buSzPts val="1800"/>
            </a:pPr>
            <a:r>
              <a:rPr lang="en-GB" sz="300" dirty="0">
                <a:solidFill>
                  <a:srgbClr val="003057"/>
                </a:solidFill>
                <a:ea typeface="Calibri"/>
                <a:cs typeface="Calibri"/>
                <a:sym typeface="Calibri"/>
              </a:rPr>
              <a:t>As mentioned earlier, disabilities are individual and needs vary. It is important to be open and frank and determine what best helps the employee perform the essential functions of the job. </a:t>
            </a:r>
            <a:endParaRPr lang="en-GB" sz="300" b="1" dirty="0">
              <a:solidFill>
                <a:srgbClr val="003057"/>
              </a:solidFill>
              <a:ea typeface="Calibri"/>
              <a:cs typeface="Calibri"/>
              <a:sym typeface="Calibri"/>
            </a:endParaRPr>
          </a:p>
          <a:p>
            <a:pPr lvl="0" indent="-228600">
              <a:buClr>
                <a:schemeClr val="dk1"/>
              </a:buClr>
              <a:buSzPts val="1800"/>
              <a:defRPr/>
            </a:pPr>
            <a:r>
              <a:rPr lang="en-GB" sz="300" b="1" dirty="0">
                <a:solidFill>
                  <a:srgbClr val="003057"/>
                </a:solidFill>
                <a:ea typeface="Calibri"/>
                <a:cs typeface="Calibri"/>
                <a:sym typeface="Calibri"/>
              </a:rPr>
              <a:t>Assistive equipment is expensive</a:t>
            </a:r>
          </a:p>
          <a:p>
            <a:pPr lvl="0" indent="-228600">
              <a:buClr>
                <a:schemeClr val="dk1"/>
              </a:buClr>
              <a:buSzPts val="1800"/>
              <a:defRPr/>
            </a:pPr>
            <a:r>
              <a:rPr lang="en-GB" sz="300" dirty="0">
                <a:solidFill>
                  <a:srgbClr val="003057"/>
                </a:solidFill>
                <a:ea typeface="Calibri"/>
                <a:cs typeface="Calibri"/>
                <a:sym typeface="Calibri"/>
              </a:rPr>
              <a:t>With a majority of assistive equipment that are already standard (computer, email, instant messenger, etc), the purchase of equipment such as videophones, captioned telephones are a one time cost. In some cases, such phones are free from some providers. Interpreters and captioning are two things that are best discussed with the employee. Technologies such as volume controllers and even the telephones are one time purchases that last a long period of time. An investment in accessibility benefits you, the employer, the company and the employee. </a:t>
            </a:r>
            <a:endParaRPr lang="en-GB" sz="300" b="1" dirty="0">
              <a:solidFill>
                <a:srgbClr val="003057"/>
              </a:solidFill>
              <a:ea typeface="Calibri"/>
              <a:cs typeface="Calibri"/>
              <a:sym typeface="Calibri"/>
            </a:endParaRPr>
          </a:p>
          <a:p>
            <a:pPr marL="0" lvl="0">
              <a:buClr>
                <a:schemeClr val="dk1"/>
              </a:buClr>
              <a:buSzPts val="1800"/>
            </a:pPr>
            <a:r>
              <a:rPr lang="en-GB" sz="300" b="1" dirty="0">
                <a:solidFill>
                  <a:srgbClr val="003057"/>
                </a:solidFill>
                <a:ea typeface="Calibri"/>
                <a:cs typeface="Calibri"/>
                <a:sym typeface="Calibri"/>
              </a:rPr>
              <a:t>I have an employee with a hearing loss, am I going to have to buy them hearing aids? </a:t>
            </a:r>
          </a:p>
          <a:p>
            <a:pPr marL="0" lvl="0">
              <a:buClr>
                <a:schemeClr val="dk1"/>
              </a:buClr>
              <a:buSzPts val="1800"/>
            </a:pPr>
            <a:r>
              <a:rPr lang="en-GB" sz="300" dirty="0">
                <a:solidFill>
                  <a:srgbClr val="003057"/>
                </a:solidFill>
                <a:ea typeface="Calibri"/>
                <a:cs typeface="Calibri"/>
                <a:sym typeface="Calibri"/>
              </a:rPr>
              <a:t>No, such technologies are personal in nature and those employees will be responsible for this. Employees should be expected to perform the essential functions of their job while employers should help with the provision of technologies to help them do their job…they are expected to hire the individuals based on their abilities to do the job, person first. </a:t>
            </a:r>
          </a:p>
          <a:p>
            <a:endParaRPr lang="en-US" sz="300" dirty="0">
              <a:solidFill>
                <a:srgbClr val="003057"/>
              </a:solidFill>
            </a:endParaRPr>
          </a:p>
        </p:txBody>
      </p:sp>
    </p:spTree>
    <p:extLst>
      <p:ext uri="{BB962C8B-B14F-4D97-AF65-F5344CB8AC3E}">
        <p14:creationId xmlns:p14="http://schemas.microsoft.com/office/powerpoint/2010/main" val="1692929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Shape 851"/>
          <p:cNvSpPr txBox="1">
            <a:spLocks noGrp="1"/>
          </p:cNvSpPr>
          <p:nvPr>
            <p:ph type="ctrTitle"/>
          </p:nvPr>
        </p:nvSpPr>
        <p:spPr>
          <a:xfrm>
            <a:off x="2333675" y="2243800"/>
            <a:ext cx="4656600" cy="1235700"/>
          </a:xfrm>
          <a:prstGeom prst="rect">
            <a:avLst/>
          </a:prstGeom>
          <a:noFill/>
          <a:ln>
            <a:noFill/>
          </a:ln>
        </p:spPr>
        <p:txBody>
          <a:bodyPr spcFirstLastPara="1" wrap="square" lIns="0" tIns="0" rIns="0" bIns="0" anchor="b" anchorCtr="0">
            <a:noAutofit/>
          </a:bodyPr>
          <a:lstStyle/>
          <a:p>
            <a:pPr marL="0" marR="0" lvl="0" indent="0" algn="ctr" rtl="0">
              <a:lnSpc>
                <a:spcPct val="117647"/>
              </a:lnSpc>
              <a:spcBef>
                <a:spcPts val="0"/>
              </a:spcBef>
              <a:spcAft>
                <a:spcPts val="0"/>
              </a:spcAft>
              <a:buClr>
                <a:schemeClr val="dk2"/>
              </a:buClr>
              <a:buSzPts val="3400"/>
              <a:buFont typeface="Times New Roman"/>
              <a:buNone/>
            </a:pPr>
            <a:r>
              <a:rPr lang="en-GB" sz="3400" b="1" i="0" u="none" strike="noStrike" cap="none" dirty="0">
                <a:solidFill>
                  <a:schemeClr val="dk2"/>
                </a:solidFill>
                <a:latin typeface="Times New Roman"/>
                <a:ea typeface="Times New Roman"/>
                <a:cs typeface="Times New Roman"/>
                <a:sym typeface="Times New Roman"/>
              </a:rPr>
              <a:t>There’s so much </a:t>
            </a:r>
            <a:br>
              <a:rPr lang="en-GB" sz="3400" b="1" i="0" u="none" strike="noStrike" cap="none" dirty="0">
                <a:solidFill>
                  <a:schemeClr val="dk2"/>
                </a:solidFill>
                <a:latin typeface="Times New Roman"/>
                <a:ea typeface="Times New Roman"/>
                <a:cs typeface="Times New Roman"/>
                <a:sym typeface="Times New Roman"/>
              </a:rPr>
            </a:br>
            <a:r>
              <a:rPr lang="en-GB" sz="3400" b="1" i="0" u="none" strike="noStrike" cap="none" dirty="0">
                <a:solidFill>
                  <a:schemeClr val="dk2"/>
                </a:solidFill>
                <a:latin typeface="Times New Roman"/>
                <a:ea typeface="Times New Roman"/>
                <a:cs typeface="Times New Roman"/>
                <a:sym typeface="Times New Roman"/>
              </a:rPr>
              <a:t>more to learn</a:t>
            </a:r>
            <a:endParaRPr sz="3400" b="1" i="0" u="none" strike="noStrike" cap="none" dirty="0">
              <a:solidFill>
                <a:schemeClr val="dk2"/>
              </a:solidFill>
              <a:latin typeface="Times New Roman"/>
              <a:ea typeface="Times New Roman"/>
              <a:cs typeface="Times New Roman"/>
              <a:sym typeface="Times New Roman"/>
            </a:endParaRPr>
          </a:p>
        </p:txBody>
      </p:sp>
      <p:sp>
        <p:nvSpPr>
          <p:cNvPr id="852" name="Shape 852"/>
          <p:cNvSpPr txBox="1">
            <a:spLocks noGrp="1"/>
          </p:cNvSpPr>
          <p:nvPr>
            <p:ph type="body" idx="1"/>
          </p:nvPr>
        </p:nvSpPr>
        <p:spPr>
          <a:xfrm>
            <a:off x="2290325" y="3727575"/>
            <a:ext cx="4743300" cy="1429500"/>
          </a:xfrm>
          <a:prstGeom prst="rect">
            <a:avLst/>
          </a:prstGeom>
          <a:noFill/>
          <a:ln>
            <a:noFill/>
          </a:ln>
        </p:spPr>
        <p:txBody>
          <a:bodyPr spcFirstLastPara="1" wrap="square" lIns="0" tIns="0" rIns="0" bIns="0" anchor="t" anchorCtr="0">
            <a:noAutofit/>
          </a:bodyPr>
          <a:lstStyle/>
          <a:p>
            <a:pPr marL="0" marR="0" lvl="0" indent="0" algn="ctr" rtl="0">
              <a:lnSpc>
                <a:spcPct val="131250"/>
              </a:lnSpc>
              <a:spcBef>
                <a:spcPts val="0"/>
              </a:spcBef>
              <a:spcAft>
                <a:spcPts val="0"/>
              </a:spcAft>
              <a:buClr>
                <a:schemeClr val="lt2"/>
              </a:buClr>
              <a:buSzPts val="1600"/>
              <a:buFont typeface="Arial"/>
              <a:buNone/>
            </a:pPr>
            <a:r>
              <a:rPr lang="en-GB" sz="1600" b="0" i="0" u="none" strike="noStrike" cap="none" dirty="0">
                <a:solidFill>
                  <a:schemeClr val="lt2"/>
                </a:solidFill>
                <a:latin typeface="Arial"/>
                <a:ea typeface="Arial"/>
                <a:cs typeface="Arial"/>
                <a:sym typeface="Arial"/>
              </a:rPr>
              <a:t>Find out more </a:t>
            </a:r>
            <a:r>
              <a:rPr lang="en-GB" dirty="0"/>
              <a:t>by contacting</a:t>
            </a:r>
            <a:r>
              <a:rPr lang="en-GB" sz="1600" b="0" i="0" u="none" strike="noStrike" cap="none" dirty="0">
                <a:solidFill>
                  <a:schemeClr val="lt2"/>
                </a:solidFill>
                <a:latin typeface="Arial"/>
                <a:ea typeface="Arial"/>
                <a:cs typeface="Arial"/>
                <a:sym typeface="Arial"/>
              </a:rPr>
              <a:t> us at: </a:t>
            </a:r>
            <a:endParaRPr dirty="0"/>
          </a:p>
          <a:p>
            <a:pPr marL="0" marR="0" lvl="1" indent="0" rtl="0">
              <a:lnSpc>
                <a:spcPct val="131250"/>
              </a:lnSpc>
              <a:spcBef>
                <a:spcPts val="0"/>
              </a:spcBef>
              <a:spcAft>
                <a:spcPts val="0"/>
              </a:spcAft>
              <a:buClr>
                <a:schemeClr val="lt2"/>
              </a:buClr>
              <a:buSzPts val="1600"/>
              <a:buFont typeface="Arial"/>
              <a:buNone/>
            </a:pPr>
            <a:r>
              <a:rPr lang="en-GB" b="0" dirty="0">
                <a:solidFill>
                  <a:schemeClr val="tx1"/>
                </a:solidFill>
              </a:rPr>
              <a:t>Julie Grisham (julie.grisham@pearson.com)</a:t>
            </a:r>
            <a:endParaRPr b="0" dirty="0">
              <a:solidFill>
                <a:schemeClr val="tx1"/>
              </a:solidFill>
            </a:endParaRPr>
          </a:p>
          <a:p>
            <a:pPr marL="0" marR="0" lvl="1" indent="0" rtl="0">
              <a:lnSpc>
                <a:spcPct val="131250"/>
              </a:lnSpc>
              <a:spcBef>
                <a:spcPts val="0"/>
              </a:spcBef>
              <a:spcAft>
                <a:spcPts val="0"/>
              </a:spcAft>
              <a:buClr>
                <a:schemeClr val="lt2"/>
              </a:buClr>
              <a:buSzPts val="1600"/>
              <a:buFont typeface="Arial"/>
              <a:buNone/>
            </a:pPr>
            <a:r>
              <a:rPr lang="en-GB" b="0" dirty="0">
                <a:solidFill>
                  <a:schemeClr val="tx1"/>
                </a:solidFill>
              </a:rPr>
              <a:t>Jennifer Schuck (jen@captionpros.net)</a:t>
            </a:r>
            <a:br>
              <a:rPr lang="en-GB" b="0" dirty="0">
                <a:solidFill>
                  <a:schemeClr val="tx1"/>
                </a:solidFill>
              </a:rPr>
            </a:br>
            <a:r>
              <a:rPr lang="en-GB" b="0" dirty="0">
                <a:solidFill>
                  <a:schemeClr val="tx1"/>
                </a:solidFill>
              </a:rPr>
              <a:t>Sandy Watson (sandy.watson@pearson.com)</a:t>
            </a:r>
            <a:endParaRPr b="0" dirty="0">
              <a:solidFill>
                <a:schemeClr val="tx1"/>
              </a:solidFill>
            </a:endParaRPr>
          </a:p>
          <a:p>
            <a:pPr marL="0" marR="0" lvl="1" indent="0" algn="ctr" rtl="0">
              <a:lnSpc>
                <a:spcPct val="131250"/>
              </a:lnSpc>
              <a:spcBef>
                <a:spcPts val="0"/>
              </a:spcBef>
              <a:spcAft>
                <a:spcPts val="0"/>
              </a:spcAft>
              <a:buClr>
                <a:schemeClr val="lt2"/>
              </a:buClr>
              <a:buSzPts val="1600"/>
              <a:buFont typeface="Arial"/>
              <a:buNone/>
            </a:pPr>
            <a:r>
              <a:rPr lang="en-GB" sz="1600" b="1" i="0" u="none" strike="noStrike" cap="none" dirty="0">
                <a:solidFill>
                  <a:schemeClr val="lt2"/>
                </a:solidFill>
                <a:latin typeface="Arial"/>
                <a:ea typeface="Arial"/>
                <a:cs typeface="Arial"/>
                <a:sym typeface="Arial"/>
              </a:rPr>
              <a:t> </a:t>
            </a:r>
            <a:endParaRPr sz="1600" b="1" i="0" u="none" strike="noStrike" cap="none" dirty="0">
              <a:solidFill>
                <a:schemeClr val="lt2"/>
              </a:solidFill>
              <a:latin typeface="Arial"/>
              <a:ea typeface="Arial"/>
              <a:cs typeface="Arial"/>
              <a:sym typeface="Arial"/>
            </a:endParaRPr>
          </a:p>
        </p:txBody>
      </p:sp>
      <p:sp>
        <p:nvSpPr>
          <p:cNvPr id="2" name="TextBox 1"/>
          <p:cNvSpPr txBox="1"/>
          <p:nvPr/>
        </p:nvSpPr>
        <p:spPr>
          <a:xfrm>
            <a:off x="3613638" y="5838092"/>
            <a:ext cx="1916723" cy="538609"/>
          </a:xfrm>
          <a:prstGeom prst="rect">
            <a:avLst/>
          </a:prstGeom>
          <a:noFill/>
        </p:spPr>
        <p:txBody>
          <a:bodyPr wrap="square" rtlCol="0">
            <a:spAutoFit/>
          </a:bodyPr>
          <a:lstStyle/>
          <a:p>
            <a:pPr lvl="0"/>
            <a:r>
              <a:rPr lang="en-US" sz="300" dirty="0">
                <a:solidFill>
                  <a:srgbClr val="FFFFFF"/>
                </a:solidFill>
              </a:rPr>
              <a:t>We’ve run out of time but before we take questions, we want to share that there is so much more to learn and technology will continue to improve communication access. Here is the contact information for each of us should you have any questions. </a:t>
            </a:r>
          </a:p>
          <a:p>
            <a:pPr lvl="0"/>
            <a:endParaRPr lang="en-US" sz="300" dirty="0">
              <a:solidFill>
                <a:srgbClr val="FFFFFF"/>
              </a:solidFill>
            </a:endParaRPr>
          </a:p>
          <a:p>
            <a:pPr lvl="0"/>
            <a:r>
              <a:rPr lang="en-US" sz="300" dirty="0">
                <a:solidFill>
                  <a:srgbClr val="FFFFFF"/>
                </a:solidFill>
              </a:rPr>
              <a:t>Thank you so much for coming today!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2" name="TextBox 1"/>
          <p:cNvSpPr txBox="1"/>
          <p:nvPr/>
        </p:nvSpPr>
        <p:spPr>
          <a:xfrm>
            <a:off x="509954" y="5882008"/>
            <a:ext cx="1582616" cy="307777"/>
          </a:xfrm>
          <a:prstGeom prst="rect">
            <a:avLst/>
          </a:prstGeom>
          <a:noFill/>
        </p:spPr>
        <p:txBody>
          <a:bodyPr wrap="square" rtlCol="0">
            <a:spAutoFit/>
          </a:bodyPr>
          <a:lstStyle/>
          <a:p>
            <a:r>
              <a:rPr lang="en-US" dirty="0" smtClean="0">
                <a:solidFill>
                  <a:schemeClr val="bg1"/>
                </a:solidFill>
              </a:rPr>
              <a:t>Always Learning</a:t>
            </a:r>
            <a:endParaRPr lang="en-US"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864800" y="716946"/>
            <a:ext cx="7969118" cy="439179"/>
          </a:xfrm>
          <a:prstGeom prst="rect">
            <a:avLst/>
          </a:prstGeom>
          <a:noFill/>
          <a:ln>
            <a:noFill/>
          </a:ln>
        </p:spPr>
        <p:txBody>
          <a:bodyPr spcFirstLastPara="1" wrap="square" lIns="0" tIns="0" rIns="0" bIns="0" anchor="b" anchorCtr="0">
            <a:noAutofit/>
          </a:bodyPr>
          <a:lstStyle/>
          <a:p>
            <a:pPr marL="0" marR="0" lvl="0" indent="0" algn="l" rtl="0">
              <a:lnSpc>
                <a:spcPct val="107692"/>
              </a:lnSpc>
              <a:spcBef>
                <a:spcPts val="0"/>
              </a:spcBef>
              <a:spcAft>
                <a:spcPts val="0"/>
              </a:spcAft>
              <a:buClr>
                <a:schemeClr val="dk2"/>
              </a:buClr>
              <a:buSzPts val="2600"/>
              <a:buFont typeface="Times New Roman"/>
              <a:buNone/>
            </a:pPr>
            <a:r>
              <a:rPr lang="en-GB" sz="2800" b="1" i="0" u="none" strike="noStrike" cap="none" dirty="0">
                <a:solidFill>
                  <a:schemeClr val="dk2"/>
                </a:solidFill>
                <a:latin typeface="Times New Roman"/>
                <a:ea typeface="Times New Roman"/>
                <a:cs typeface="Times New Roman"/>
                <a:sym typeface="Times New Roman"/>
              </a:rPr>
              <a:t>Some Questions to Think About…</a:t>
            </a:r>
            <a:endParaRPr sz="2800" b="1" i="0" u="none" strike="noStrike" cap="none" dirty="0">
              <a:solidFill>
                <a:schemeClr val="dk2"/>
              </a:solidFill>
              <a:latin typeface="Times New Roman"/>
              <a:ea typeface="Times New Roman"/>
              <a:cs typeface="Times New Roman"/>
              <a:sym typeface="Times New Roman"/>
            </a:endParaRPr>
          </a:p>
        </p:txBody>
      </p:sp>
      <p:sp>
        <p:nvSpPr>
          <p:cNvPr id="226" name="Shape 226"/>
          <p:cNvSpPr txBox="1">
            <a:spLocks noGrp="1"/>
          </p:cNvSpPr>
          <p:nvPr>
            <p:ph type="body" idx="1"/>
          </p:nvPr>
        </p:nvSpPr>
        <p:spPr>
          <a:xfrm>
            <a:off x="864800" y="1481073"/>
            <a:ext cx="7575472" cy="40884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2400"/>
              </a:spcAft>
              <a:buClr>
                <a:schemeClr val="dk1"/>
              </a:buClr>
              <a:buSzPts val="1600"/>
            </a:pPr>
            <a:r>
              <a:rPr lang="en-GB" sz="1800" b="0" i="0" u="none" strike="noStrike" cap="none" dirty="0">
                <a:solidFill>
                  <a:schemeClr val="dk1"/>
                </a:solidFill>
                <a:sym typeface="Arial"/>
              </a:rPr>
              <a:t>What are the legal and financial implications of providing communication access or thinking accessibility? </a:t>
            </a:r>
            <a:endParaRPr sz="1800" b="0" i="0" u="none" strike="noStrike" cap="none" dirty="0">
              <a:solidFill>
                <a:schemeClr val="dk1"/>
              </a:solidFill>
              <a:sym typeface="Arial"/>
            </a:endParaRPr>
          </a:p>
          <a:p>
            <a:pPr marL="0" marR="0" lvl="0" indent="0" algn="l" rtl="0">
              <a:lnSpc>
                <a:spcPct val="100000"/>
              </a:lnSpc>
              <a:spcBef>
                <a:spcPts val="600"/>
              </a:spcBef>
              <a:spcAft>
                <a:spcPts val="2400"/>
              </a:spcAft>
              <a:buClr>
                <a:schemeClr val="dk1"/>
              </a:buClr>
              <a:buSzPts val="1600"/>
            </a:pPr>
            <a:r>
              <a:rPr lang="en-GB" sz="1800" b="0" i="0" u="none" strike="noStrike" cap="none" dirty="0">
                <a:solidFill>
                  <a:schemeClr val="dk1"/>
                </a:solidFill>
                <a:sym typeface="Arial"/>
              </a:rPr>
              <a:t>What are ways employers can integrate an employee with hearing loss to ensure communication access is clear and free of barriers? </a:t>
            </a:r>
            <a:endParaRPr sz="1800" b="0" i="0" u="none" strike="noStrike" cap="none" dirty="0">
              <a:solidFill>
                <a:schemeClr val="dk1"/>
              </a:solidFill>
              <a:sym typeface="Arial"/>
            </a:endParaRPr>
          </a:p>
          <a:p>
            <a:pPr marL="0" marR="0" lvl="0" indent="0" algn="l" rtl="0">
              <a:lnSpc>
                <a:spcPct val="100000"/>
              </a:lnSpc>
              <a:spcBef>
                <a:spcPts val="600"/>
              </a:spcBef>
              <a:spcAft>
                <a:spcPts val="2400"/>
              </a:spcAft>
              <a:buClr>
                <a:schemeClr val="dk1"/>
              </a:buClr>
              <a:buSzPts val="1600"/>
            </a:pPr>
            <a:r>
              <a:rPr lang="en-GB" sz="1800" b="0" i="0" u="none" strike="noStrike" cap="none" dirty="0">
                <a:solidFill>
                  <a:schemeClr val="dk1"/>
                </a:solidFill>
                <a:sym typeface="Arial"/>
              </a:rPr>
              <a:t>What are some assistive technologies that can be beneficial in the workplace</a:t>
            </a:r>
            <a:r>
              <a:rPr lang="en-GB" sz="1800" b="0" i="0" u="none" strike="noStrike" cap="none" dirty="0" smtClean="0">
                <a:solidFill>
                  <a:schemeClr val="dk1"/>
                </a:solidFill>
                <a:sym typeface="Arial"/>
              </a:rPr>
              <a:t>?</a:t>
            </a:r>
            <a:endParaRPr sz="1800" b="0" i="0" u="none" strike="noStrike" cap="none" dirty="0">
              <a:solidFill>
                <a:schemeClr val="dk1"/>
              </a:solidFill>
              <a:sym typeface="Arial"/>
            </a:endParaRPr>
          </a:p>
          <a:p>
            <a:pPr marL="0" marR="0" lvl="0" indent="0" algn="l" rtl="0">
              <a:lnSpc>
                <a:spcPct val="100000"/>
              </a:lnSpc>
              <a:spcBef>
                <a:spcPts val="600"/>
              </a:spcBef>
              <a:spcAft>
                <a:spcPts val="2400"/>
              </a:spcAft>
              <a:buClr>
                <a:schemeClr val="dk1"/>
              </a:buClr>
              <a:buSzPts val="1600"/>
            </a:pPr>
            <a:r>
              <a:rPr lang="en-GB" sz="1800" b="0" i="0" u="none" strike="noStrike" cap="none" dirty="0">
                <a:solidFill>
                  <a:schemeClr val="dk1"/>
                </a:solidFill>
                <a:sym typeface="Arial"/>
              </a:rPr>
              <a:t>What are some misconceptions surrounding accessibility for deaf/hard of hearing</a:t>
            </a:r>
            <a:r>
              <a:rPr lang="en-GB" sz="1800" b="0" i="0" u="none" strike="noStrike" cap="none" dirty="0" smtClean="0">
                <a:solidFill>
                  <a:schemeClr val="dk1"/>
                </a:solidFill>
                <a:sym typeface="Arial"/>
              </a:rPr>
              <a:t>?</a:t>
            </a:r>
            <a:endParaRPr sz="1800" b="0" i="0" u="none" strike="noStrike" cap="none" dirty="0">
              <a:solidFill>
                <a:schemeClr val="dk1"/>
              </a:solidFill>
              <a:sym typeface="Arial"/>
            </a:endParaRPr>
          </a:p>
          <a:p>
            <a:pPr marL="0" marR="0" lvl="0" indent="0" algn="l" rtl="0">
              <a:lnSpc>
                <a:spcPct val="100000"/>
              </a:lnSpc>
              <a:spcBef>
                <a:spcPts val="600"/>
              </a:spcBef>
              <a:spcAft>
                <a:spcPts val="0"/>
              </a:spcAft>
              <a:buClr>
                <a:schemeClr val="dk1"/>
              </a:buClr>
              <a:buSzPts val="1600"/>
            </a:pPr>
            <a:r>
              <a:rPr lang="en-GB" sz="1800" b="0" i="0" u="none" strike="noStrike" cap="none" dirty="0">
                <a:solidFill>
                  <a:schemeClr val="dk1"/>
                </a:solidFill>
                <a:sym typeface="Arial"/>
              </a:rPr>
              <a:t>Why should we think accessibility first? </a:t>
            </a:r>
            <a:endParaRPr sz="1800" dirty="0"/>
          </a:p>
        </p:txBody>
      </p:sp>
      <p:sp>
        <p:nvSpPr>
          <p:cNvPr id="6" name="TextBox 5"/>
          <p:cNvSpPr txBox="1"/>
          <p:nvPr/>
        </p:nvSpPr>
        <p:spPr>
          <a:xfrm>
            <a:off x="7060360" y="5230545"/>
            <a:ext cx="1379912" cy="861774"/>
          </a:xfrm>
          <a:prstGeom prst="rect">
            <a:avLst/>
          </a:prstGeom>
          <a:noFill/>
        </p:spPr>
        <p:txBody>
          <a:bodyPr wrap="square" rtlCol="0">
            <a:spAutoFit/>
          </a:bodyPr>
          <a:lstStyle/>
          <a:p>
            <a:pPr lvl="0"/>
            <a:r>
              <a:rPr lang="en-US" sz="300" dirty="0">
                <a:solidFill>
                  <a:srgbClr val="FFFFFF"/>
                </a:solidFill>
              </a:rPr>
              <a:t>Here are some questions that you will be able to answer when you leave this session today.</a:t>
            </a:r>
          </a:p>
          <a:p>
            <a:pPr lvl="0"/>
            <a:endParaRPr lang="en-US" sz="300" dirty="0">
              <a:solidFill>
                <a:srgbClr val="FFFFFF"/>
              </a:solidFill>
            </a:endParaRPr>
          </a:p>
          <a:p>
            <a:pPr lvl="0">
              <a:buClr>
                <a:schemeClr val="dk1"/>
              </a:buClr>
              <a:buSzPts val="1200"/>
            </a:pPr>
            <a:r>
              <a:rPr lang="en-US" sz="300" dirty="0">
                <a:solidFill>
                  <a:srgbClr val="FFFFFF"/>
                </a:solidFill>
              </a:rPr>
              <a:t>What are the legal and financial implications of providing communication access or thinking accessibility? </a:t>
            </a:r>
          </a:p>
          <a:p>
            <a:pPr lvl="0">
              <a:buClr>
                <a:schemeClr val="dk1"/>
              </a:buClr>
              <a:buSzPts val="1200"/>
            </a:pPr>
            <a:r>
              <a:rPr lang="en-US" sz="300" dirty="0">
                <a:solidFill>
                  <a:srgbClr val="FFFFFF"/>
                </a:solidFill>
              </a:rPr>
              <a:t>What are ways employers can integrate an employee with hearing loss to ensure communication access is clear and free of barriers? </a:t>
            </a:r>
          </a:p>
          <a:p>
            <a:pPr lvl="0">
              <a:buClr>
                <a:schemeClr val="dk1"/>
              </a:buClr>
              <a:buSzPts val="1200"/>
            </a:pPr>
            <a:r>
              <a:rPr lang="en-US" sz="300" dirty="0">
                <a:solidFill>
                  <a:srgbClr val="FFFFFF"/>
                </a:solidFill>
              </a:rPr>
              <a:t>What are some assistive technologies that can be beneficial in the workplace? </a:t>
            </a:r>
          </a:p>
          <a:p>
            <a:pPr lvl="0">
              <a:buClr>
                <a:schemeClr val="dk1"/>
              </a:buClr>
              <a:buSzPts val="1200"/>
            </a:pPr>
            <a:r>
              <a:rPr lang="en-US" sz="300" dirty="0">
                <a:solidFill>
                  <a:srgbClr val="FFFFFF"/>
                </a:solidFill>
              </a:rPr>
              <a:t>What are some misconceptions surrounding accessibility for deaf/hard of hearing?</a:t>
            </a:r>
          </a:p>
          <a:p>
            <a:pPr lvl="0">
              <a:buClr>
                <a:schemeClr val="dk1"/>
              </a:buClr>
              <a:buSzPts val="1200"/>
            </a:pPr>
            <a:r>
              <a:rPr lang="en-US" sz="300" dirty="0">
                <a:solidFill>
                  <a:srgbClr val="FFFFFF"/>
                </a:solidFill>
              </a:rPr>
              <a:t>Why should we think accessibility first? </a:t>
            </a:r>
          </a:p>
          <a:p>
            <a:endParaRPr lang="en-US" dirty="0"/>
          </a:p>
        </p:txBody>
      </p:sp>
      <p:sp>
        <p:nvSpPr>
          <p:cNvPr id="227" name="Shape 227"/>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GB" sz="800" b="1" i="0" u="none" strike="noStrike" cap="none">
                <a:solidFill>
                  <a:schemeClr val="lt2"/>
                </a:solidFill>
                <a:latin typeface="Arial"/>
                <a:ea typeface="Arial"/>
                <a:cs typeface="Arial"/>
                <a:sym typeface="Arial"/>
              </a:rPr>
              <a:t>2</a:t>
            </a:fld>
            <a:endParaRPr sz="800" b="1" i="0" u="none" strike="noStrike" cap="none" dirty="0">
              <a:solidFill>
                <a:schemeClr val="lt2"/>
              </a:solidFill>
              <a:latin typeface="Arial"/>
              <a:ea typeface="Arial"/>
              <a:cs typeface="Arial"/>
              <a:sym typeface="Arial"/>
            </a:endParaRPr>
          </a:p>
        </p:txBody>
      </p:sp>
      <p:sp>
        <p:nvSpPr>
          <p:cNvPr id="229" name="Shape 229"/>
          <p:cNvSpPr txBox="1"/>
          <p:nvPr/>
        </p:nvSpPr>
        <p:spPr>
          <a:xfrm>
            <a:off x="5752406" y="6478603"/>
            <a:ext cx="2554861" cy="125534"/>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2"/>
              </a:buClr>
              <a:buSzPts val="700"/>
              <a:buFont typeface="Arial"/>
              <a:buNone/>
            </a:pPr>
            <a:r>
              <a:rPr lang="en-GB" sz="700" b="1" i="0" u="none" strike="noStrike" cap="none" dirty="0">
                <a:solidFill>
                  <a:schemeClr val="lt2"/>
                </a:solidFill>
                <a:latin typeface="Arial"/>
                <a:ea typeface="Arial"/>
                <a:cs typeface="Arial"/>
                <a:sym typeface="Arial"/>
              </a:rPr>
              <a:t>Hearing Loss and Communication Access in a Digital World</a:t>
            </a:r>
            <a:endParaRPr sz="700" b="1" i="0" u="none" strike="noStrike" cap="none" dirty="0">
              <a:solidFill>
                <a:schemeClr val="lt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9" name="Shape 239"/>
          <p:cNvPicPr preferRelativeResize="0">
            <a:picLocks noGrp="1"/>
          </p:cNvPicPr>
          <p:nvPr>
            <p:ph type="pic" idx="2"/>
          </p:nvPr>
        </p:nvPicPr>
        <p:blipFill rotWithShape="1">
          <a:blip r:embed="rId3">
            <a:alphaModFix/>
          </a:blip>
          <a:srcRect l="3542" r="3541"/>
          <a:stretch/>
        </p:blipFill>
        <p:spPr>
          <a:xfrm>
            <a:off x="4688320" y="577642"/>
            <a:ext cx="3809445" cy="5734175"/>
          </a:xfrm>
          <a:prstGeom prst="rect">
            <a:avLst/>
          </a:prstGeom>
          <a:noFill/>
          <a:ln>
            <a:noFill/>
          </a:ln>
        </p:spPr>
      </p:pic>
      <p:sp>
        <p:nvSpPr>
          <p:cNvPr id="235" name="Shape 235"/>
          <p:cNvSpPr txBox="1">
            <a:spLocks noGrp="1"/>
          </p:cNvSpPr>
          <p:nvPr>
            <p:ph type="body" idx="1"/>
          </p:nvPr>
        </p:nvSpPr>
        <p:spPr>
          <a:xfrm>
            <a:off x="513365" y="1145227"/>
            <a:ext cx="4034746" cy="405709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1" u="none" strike="noStrike" cap="none" dirty="0">
                <a:solidFill>
                  <a:srgbClr val="000000"/>
                </a:solidFill>
                <a:latin typeface="Arial"/>
                <a:ea typeface="Arial"/>
                <a:cs typeface="Arial"/>
                <a:sym typeface="Arial"/>
              </a:rPr>
              <a:t>“...Deafness is a much worse misfortune. For it means the loss of the most vital stimulus--the sound of the voice that brings language, sets thoughts astir and keeps us in the intellectual company of man</a:t>
            </a:r>
            <a:r>
              <a:rPr lang="en-GB" sz="2800" b="0" i="1" u="none" strike="noStrike" cap="none" dirty="0" smtClean="0">
                <a:solidFill>
                  <a:srgbClr val="000000"/>
                </a:solidFill>
                <a:latin typeface="Arial"/>
                <a:ea typeface="Arial"/>
                <a:cs typeface="Arial"/>
                <a:sym typeface="Arial"/>
              </a:rPr>
              <a:t>.”</a:t>
            </a:r>
            <a:endParaRPr sz="2800" b="0" i="1" u="none" strike="noStrike" cap="none" dirty="0">
              <a:solidFill>
                <a:srgbClr val="000000"/>
              </a:solidFill>
              <a:latin typeface="Arial"/>
              <a:ea typeface="Arial"/>
              <a:cs typeface="Arial"/>
              <a:sym typeface="Arial"/>
            </a:endParaRPr>
          </a:p>
        </p:txBody>
      </p:sp>
      <p:sp>
        <p:nvSpPr>
          <p:cNvPr id="240" name="Shape 240"/>
          <p:cNvSpPr txBox="1"/>
          <p:nvPr/>
        </p:nvSpPr>
        <p:spPr>
          <a:xfrm>
            <a:off x="7113268" y="425678"/>
            <a:ext cx="1498072" cy="230832"/>
          </a:xfrm>
          <a:prstGeom prst="rect">
            <a:avLst/>
          </a:prstGeom>
          <a:noFill/>
          <a:ln>
            <a:noFill/>
          </a:ln>
        </p:spPr>
        <p:txBody>
          <a:bodyPr spcFirstLastPara="1" wrap="square" lIns="0" tIns="0" rIns="0" bIns="0" anchor="t" anchorCtr="0">
            <a:noAutofit/>
          </a:bodyPr>
          <a:lstStyle/>
          <a:p>
            <a:pPr marL="0" marR="0" lvl="0" indent="0" algn="r" rtl="0">
              <a:lnSpc>
                <a:spcPct val="112500"/>
              </a:lnSpc>
              <a:spcBef>
                <a:spcPts val="0"/>
              </a:spcBef>
              <a:spcAft>
                <a:spcPts val="0"/>
              </a:spcAft>
              <a:buNone/>
            </a:pPr>
            <a:r>
              <a:rPr lang="en-GB" sz="800" b="0" i="0" u="none" strike="noStrike" cap="none" dirty="0">
                <a:solidFill>
                  <a:schemeClr val="dk1"/>
                </a:solidFill>
                <a:latin typeface="Arial"/>
                <a:ea typeface="Arial"/>
                <a:cs typeface="Arial"/>
                <a:sym typeface="Arial"/>
              </a:rPr>
              <a:t>Source: Library of Congress</a:t>
            </a:r>
            <a:r>
              <a:rPr lang="en-GB" sz="700" b="0" i="0" u="none" strike="noStrike" cap="none" dirty="0">
                <a:solidFill>
                  <a:srgbClr val="FFFFFF"/>
                </a:solidFill>
                <a:latin typeface="Arial"/>
                <a:ea typeface="Arial"/>
                <a:cs typeface="Arial"/>
                <a:sym typeface="Arial"/>
              </a:rPr>
              <a:t>me (Credit in white type)</a:t>
            </a:r>
            <a:endParaRPr sz="700" b="0" i="0" u="none" strike="noStrike" cap="none" dirty="0">
              <a:solidFill>
                <a:srgbClr val="FFFFFF"/>
              </a:solidFill>
              <a:latin typeface="Arial"/>
              <a:ea typeface="Arial"/>
              <a:cs typeface="Arial"/>
              <a:sym typeface="Arial"/>
            </a:endParaRPr>
          </a:p>
        </p:txBody>
      </p:sp>
      <p:sp>
        <p:nvSpPr>
          <p:cNvPr id="237" name="Shape 237"/>
          <p:cNvSpPr txBox="1"/>
          <p:nvPr/>
        </p:nvSpPr>
        <p:spPr>
          <a:xfrm>
            <a:off x="8497765" y="6489578"/>
            <a:ext cx="433138" cy="12553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GB" sz="800" b="1" i="0" u="none" strike="noStrike" cap="none">
                <a:solidFill>
                  <a:schemeClr val="lt2"/>
                </a:solidFill>
                <a:latin typeface="Arial"/>
                <a:ea typeface="Arial"/>
                <a:cs typeface="Arial"/>
                <a:sym typeface="Arial"/>
              </a:rPr>
              <a:t>3</a:t>
            </a:fld>
            <a:endParaRPr sz="800" b="1" i="0" u="none" strike="noStrike" cap="none" dirty="0">
              <a:solidFill>
                <a:schemeClr val="lt2"/>
              </a:solidFill>
              <a:latin typeface="Arial"/>
              <a:ea typeface="Arial"/>
              <a:cs typeface="Arial"/>
              <a:sym typeface="Arial"/>
            </a:endParaRPr>
          </a:p>
        </p:txBody>
      </p:sp>
      <p:sp>
        <p:nvSpPr>
          <p:cNvPr id="238" name="Shape 238"/>
          <p:cNvSpPr txBox="1"/>
          <p:nvPr/>
        </p:nvSpPr>
        <p:spPr>
          <a:xfrm>
            <a:off x="5693664" y="6482178"/>
            <a:ext cx="2735958" cy="120742"/>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dk1"/>
              </a:buClr>
              <a:buSzPts val="700"/>
              <a:buFont typeface="Arial"/>
              <a:buNone/>
            </a:pPr>
            <a:r>
              <a:rPr lang="en-GB" sz="700" b="1" i="0" u="none" strike="noStrike" cap="none" dirty="0">
                <a:solidFill>
                  <a:schemeClr val="dk1"/>
                </a:solidFill>
                <a:latin typeface="Arial"/>
                <a:ea typeface="Arial"/>
                <a:cs typeface="Arial"/>
                <a:sym typeface="Arial"/>
              </a:rPr>
              <a:t>Hearing Loss and Communication Access in a Digital World</a:t>
            </a:r>
            <a:endParaRPr sz="700" b="1" i="0" u="none" strike="noStrike" cap="none" dirty="0">
              <a:solidFill>
                <a:schemeClr val="dk1"/>
              </a:solidFill>
              <a:latin typeface="Arial"/>
              <a:ea typeface="Arial"/>
              <a:cs typeface="Arial"/>
              <a:sym typeface="Arial"/>
            </a:endParaRPr>
          </a:p>
        </p:txBody>
      </p:sp>
      <p:sp>
        <p:nvSpPr>
          <p:cNvPr id="2" name="TextBox 1"/>
          <p:cNvSpPr txBox="1"/>
          <p:nvPr/>
        </p:nvSpPr>
        <p:spPr>
          <a:xfrm>
            <a:off x="1845425" y="5403876"/>
            <a:ext cx="2128058" cy="907941"/>
          </a:xfrm>
          <a:prstGeom prst="rect">
            <a:avLst/>
          </a:prstGeom>
          <a:noFill/>
        </p:spPr>
        <p:txBody>
          <a:bodyPr wrap="square" rtlCol="0">
            <a:spAutoFit/>
          </a:bodyPr>
          <a:lstStyle/>
          <a:p>
            <a:pPr lvl="0"/>
            <a:r>
              <a:rPr lang="en-US" sz="300" dirty="0">
                <a:solidFill>
                  <a:srgbClr val="FFFFFF"/>
                </a:solidFill>
              </a:rPr>
              <a:t>This picture is a picture of Helen Keller and her teacher Anne Sullivan Macy with a quote “...Deafness is a much worse misfortune. For it means the loss of the most vital stimulus--the sound of the voice that brings language, sets thoughts astir and keeps us in the intellectual company of man.” Helen Keller believed that “deafness is a much worse misfortune” than blindness. </a:t>
            </a:r>
          </a:p>
          <a:p>
            <a:pPr lvl="0"/>
            <a:endParaRPr lang="en-US" sz="300" dirty="0">
              <a:solidFill>
                <a:srgbClr val="FFFFFF"/>
              </a:solidFill>
            </a:endParaRPr>
          </a:p>
          <a:p>
            <a:pPr lvl="0"/>
            <a:r>
              <a:rPr lang="en-US" sz="300" dirty="0">
                <a:solidFill>
                  <a:srgbClr val="FFFFFF"/>
                </a:solidFill>
              </a:rPr>
              <a:t>Her reasoning is such that the inability to hear hindered the free exchange of ideas, opinions and feelings that connect people to each other on a personal level. While both deaf and blind individuals have differing opinions regarding Helen Keller’s belief, especially today when disability rights laws have been passed and a variety of communication tools and methods are available, I believe, if we dissect this quote a bit, that a majority would agree that in order to encourage this free exchange of ideas, opinion, and feelings to connect people, we need to think about accessibility in all walks of life…accessibility in education, in public, in the workplace, in order to keep all in the company of man, so to speak. It has become even more important as we evolve more and more into a digital world, especially in light of fewer opportunities for face-to-face interactions.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541338" y="646199"/>
            <a:ext cx="8212500" cy="606600"/>
          </a:xfrm>
          <a:prstGeom prst="rect">
            <a:avLst/>
          </a:prstGeom>
          <a:noFill/>
          <a:ln>
            <a:noFill/>
          </a:ln>
        </p:spPr>
        <p:txBody>
          <a:bodyPr spcFirstLastPara="1" wrap="square" lIns="0" tIns="0" rIns="0" bIns="0" anchor="t" anchorCtr="0">
            <a:noAutofit/>
          </a:bodyPr>
          <a:lstStyle/>
          <a:p>
            <a:pPr marL="0" marR="0" lvl="0" indent="0" algn="l" rtl="0">
              <a:lnSpc>
                <a:spcPct val="117647"/>
              </a:lnSpc>
              <a:spcBef>
                <a:spcPts val="0"/>
              </a:spcBef>
              <a:spcAft>
                <a:spcPts val="0"/>
              </a:spcAft>
              <a:buClr>
                <a:schemeClr val="dk2"/>
              </a:buClr>
              <a:buSzPts val="3400"/>
              <a:buFont typeface="Times New Roman"/>
              <a:buNone/>
            </a:pPr>
            <a:r>
              <a:rPr lang="en-GB" sz="3400" b="1" i="0" u="none" strike="noStrike" cap="none" dirty="0">
                <a:solidFill>
                  <a:schemeClr val="dk2"/>
                </a:solidFill>
                <a:latin typeface="Times New Roman"/>
                <a:ea typeface="Times New Roman"/>
                <a:cs typeface="Times New Roman"/>
                <a:sym typeface="Times New Roman"/>
              </a:rPr>
              <a:t>Communication Access through the Decades</a:t>
            </a:r>
            <a:endParaRPr sz="3400" b="1" i="0" u="none" strike="noStrike" cap="none" dirty="0">
              <a:solidFill>
                <a:schemeClr val="dk2"/>
              </a:solidFill>
              <a:latin typeface="Times New Roman"/>
              <a:ea typeface="Times New Roman"/>
              <a:cs typeface="Times New Roman"/>
              <a:sym typeface="Times New Roman"/>
            </a:endParaRPr>
          </a:p>
        </p:txBody>
      </p:sp>
      <p:graphicFrame>
        <p:nvGraphicFramePr>
          <p:cNvPr id="250" name="Shape 250"/>
          <p:cNvGraphicFramePr/>
          <p:nvPr>
            <p:extLst>
              <p:ext uri="{D42A27DB-BD31-4B8C-83A1-F6EECF244321}">
                <p14:modId xmlns:p14="http://schemas.microsoft.com/office/powerpoint/2010/main" val="2340131369"/>
              </p:ext>
            </p:extLst>
          </p:nvPr>
        </p:nvGraphicFramePr>
        <p:xfrm>
          <a:off x="1028100" y="1905634"/>
          <a:ext cx="7239000" cy="3227772"/>
        </p:xfrm>
        <a:graphic>
          <a:graphicData uri="http://schemas.openxmlformats.org/drawingml/2006/table">
            <a:tbl>
              <a:tblPr>
                <a:noFill/>
                <a:tableStyleId>{405ED2B6-6E5F-4EFD-8C62-7F18DC321466}</a:tableStyleId>
              </a:tblPr>
              <a:tblGrid>
                <a:gridCol w="3619500">
                  <a:extLst>
                    <a:ext uri="{9D8B030D-6E8A-4147-A177-3AD203B41FA5}">
                      <a16:colId xmlns="" xmlns:a16="http://schemas.microsoft.com/office/drawing/2014/main" val="20000"/>
                    </a:ext>
                  </a:extLst>
                </a:gridCol>
                <a:gridCol w="3619500">
                  <a:extLst>
                    <a:ext uri="{9D8B030D-6E8A-4147-A177-3AD203B41FA5}">
                      <a16:colId xmlns="" xmlns:a16="http://schemas.microsoft.com/office/drawing/2014/main" val="20001"/>
                    </a:ext>
                  </a:extLst>
                </a:gridCol>
              </a:tblGrid>
              <a:tr h="381000">
                <a:tc>
                  <a:txBody>
                    <a:bodyPr/>
                    <a:lstStyle/>
                    <a:p>
                      <a:pPr marL="0" lvl="0" indent="0" algn="ctr">
                        <a:spcBef>
                          <a:spcPts val="0"/>
                        </a:spcBef>
                        <a:spcAft>
                          <a:spcPts val="0"/>
                        </a:spcAft>
                        <a:buNone/>
                      </a:pPr>
                      <a:r>
                        <a:rPr lang="en-GB" sz="2400" b="1" dirty="0"/>
                        <a:t>1970s</a:t>
                      </a:r>
                      <a:endParaRPr sz="2400" b="1" dirty="0"/>
                    </a:p>
                  </a:txBody>
                  <a:tcPr marL="91425" marR="91425" marT="91425" marB="91425"/>
                </a:tc>
                <a:tc>
                  <a:txBody>
                    <a:bodyPr/>
                    <a:lstStyle/>
                    <a:p>
                      <a:pPr marL="0" lvl="0" indent="0" algn="ctr">
                        <a:spcBef>
                          <a:spcPts val="0"/>
                        </a:spcBef>
                        <a:spcAft>
                          <a:spcPts val="0"/>
                        </a:spcAft>
                        <a:buNone/>
                      </a:pPr>
                      <a:r>
                        <a:rPr lang="en-GB" sz="2400" b="1" dirty="0"/>
                        <a:t>1980s</a:t>
                      </a:r>
                      <a:endParaRPr sz="2400" b="1" dirty="0"/>
                    </a:p>
                  </a:txBody>
                  <a:tcPr marL="91425" marR="91425" marT="91425" marB="91425"/>
                </a:tc>
                <a:extLst>
                  <a:ext uri="{0D108BD9-81ED-4DB2-BD59-A6C34878D82A}">
                    <a16:rowId xmlns="" xmlns:a16="http://schemas.microsoft.com/office/drawing/2014/main" val="10000"/>
                  </a:ext>
                </a:extLst>
              </a:tr>
              <a:tr h="381000">
                <a:tc>
                  <a:txBody>
                    <a:bodyPr/>
                    <a:lstStyle/>
                    <a:p>
                      <a:pPr marL="457200" lvl="0" indent="-304800" rtl="0">
                        <a:lnSpc>
                          <a:spcPct val="115000"/>
                        </a:lnSpc>
                        <a:spcBef>
                          <a:spcPts val="0"/>
                        </a:spcBef>
                        <a:spcAft>
                          <a:spcPts val="0"/>
                        </a:spcAft>
                        <a:buClr>
                          <a:schemeClr val="dk1"/>
                        </a:buClr>
                        <a:buSzPts val="1200"/>
                        <a:buChar char="●"/>
                      </a:pPr>
                      <a:r>
                        <a:rPr lang="en-GB" sz="1200" dirty="0">
                          <a:solidFill>
                            <a:schemeClr val="dk1"/>
                          </a:solidFill>
                        </a:rPr>
                        <a:t>Teletypewriters become smaller.</a:t>
                      </a:r>
                    </a:p>
                    <a:p>
                      <a:pPr marL="457200" lvl="0" indent="-304800" rtl="0">
                        <a:lnSpc>
                          <a:spcPct val="115000"/>
                        </a:lnSpc>
                        <a:spcBef>
                          <a:spcPts val="0"/>
                        </a:spcBef>
                        <a:spcAft>
                          <a:spcPts val="0"/>
                        </a:spcAft>
                        <a:buClr>
                          <a:schemeClr val="dk1"/>
                        </a:buClr>
                        <a:buSzPts val="1200"/>
                        <a:buChar char="●"/>
                      </a:pPr>
                      <a:r>
                        <a:rPr lang="en-GB" sz="1200" dirty="0">
                          <a:solidFill>
                            <a:schemeClr val="dk1"/>
                          </a:solidFill>
                        </a:rPr>
                        <a:t>Historic trans-ocean TTY conversation</a:t>
                      </a:r>
                    </a:p>
                    <a:p>
                      <a:pPr marL="457200" lvl="0" indent="-304800" rtl="0">
                        <a:lnSpc>
                          <a:spcPct val="115000"/>
                        </a:lnSpc>
                        <a:spcBef>
                          <a:spcPts val="0"/>
                        </a:spcBef>
                        <a:spcAft>
                          <a:spcPts val="0"/>
                        </a:spcAft>
                        <a:buClr>
                          <a:schemeClr val="dk1"/>
                        </a:buClr>
                        <a:buSzPts val="1200"/>
                        <a:buChar char="●"/>
                      </a:pPr>
                      <a:r>
                        <a:rPr lang="en-GB" sz="1200" dirty="0">
                          <a:solidFill>
                            <a:schemeClr val="dk1"/>
                          </a:solidFill>
                        </a:rPr>
                        <a:t>Analog hearing aids</a:t>
                      </a:r>
                      <a:endParaRPr sz="1200" dirty="0">
                        <a:solidFill>
                          <a:schemeClr val="dk1"/>
                        </a:solidFill>
                      </a:endParaRPr>
                    </a:p>
                    <a:p>
                      <a:pPr marL="457200" lvl="0" indent="-304800" rtl="0">
                        <a:lnSpc>
                          <a:spcPct val="115000"/>
                        </a:lnSpc>
                        <a:spcBef>
                          <a:spcPts val="0"/>
                        </a:spcBef>
                        <a:spcAft>
                          <a:spcPts val="0"/>
                        </a:spcAft>
                        <a:buClr>
                          <a:schemeClr val="dk1"/>
                        </a:buClr>
                        <a:buSzPts val="1200"/>
                        <a:buChar char="●"/>
                      </a:pPr>
                      <a:r>
                        <a:rPr lang="en-GB" sz="1200" dirty="0">
                          <a:solidFill>
                            <a:schemeClr val="dk1"/>
                          </a:solidFill>
                        </a:rPr>
                        <a:t>Public Law 94-142</a:t>
                      </a:r>
                    </a:p>
                    <a:p>
                      <a:pPr marL="457200" lvl="0" indent="-304800" rtl="0">
                        <a:lnSpc>
                          <a:spcPct val="115000"/>
                        </a:lnSpc>
                        <a:spcBef>
                          <a:spcPts val="0"/>
                        </a:spcBef>
                        <a:spcAft>
                          <a:spcPts val="0"/>
                        </a:spcAft>
                        <a:buClr>
                          <a:schemeClr val="dk1"/>
                        </a:buClr>
                        <a:buSzPts val="1200"/>
                        <a:buChar char="●"/>
                      </a:pPr>
                      <a:r>
                        <a:rPr lang="en-GB" sz="1200" dirty="0">
                          <a:solidFill>
                            <a:schemeClr val="dk1"/>
                          </a:solidFill>
                        </a:rPr>
                        <a:t>Rehabilitation Act of 1973 passes.</a:t>
                      </a:r>
                      <a:endParaRPr sz="1200" dirty="0">
                        <a:solidFill>
                          <a:schemeClr val="dk1"/>
                        </a:solidFill>
                      </a:endParaRPr>
                    </a:p>
                    <a:p>
                      <a:pPr marL="457200" lvl="0" indent="-304800" rtl="0">
                        <a:lnSpc>
                          <a:spcPct val="115000"/>
                        </a:lnSpc>
                        <a:spcBef>
                          <a:spcPts val="0"/>
                        </a:spcBef>
                        <a:spcAft>
                          <a:spcPts val="0"/>
                        </a:spcAft>
                        <a:buClr>
                          <a:schemeClr val="dk1"/>
                        </a:buClr>
                        <a:buSzPts val="1200"/>
                        <a:buChar char="●"/>
                      </a:pPr>
                      <a:r>
                        <a:rPr lang="en-GB" sz="1200" dirty="0">
                          <a:solidFill>
                            <a:schemeClr val="dk1"/>
                          </a:solidFill>
                        </a:rPr>
                        <a:t>FCC adopted technological rules for captioning</a:t>
                      </a:r>
                    </a:p>
                    <a:p>
                      <a:pPr marL="457200" lvl="0" indent="-304800" rtl="0">
                        <a:lnSpc>
                          <a:spcPct val="115000"/>
                        </a:lnSpc>
                        <a:spcBef>
                          <a:spcPts val="0"/>
                        </a:spcBef>
                        <a:spcAft>
                          <a:spcPts val="0"/>
                        </a:spcAft>
                        <a:buClr>
                          <a:schemeClr val="dk1"/>
                        </a:buClr>
                        <a:buSzPts val="1200"/>
                        <a:buChar char="●"/>
                      </a:pPr>
                      <a:r>
                        <a:rPr lang="en-GB" sz="1200" dirty="0">
                          <a:solidFill>
                            <a:schemeClr val="dk1"/>
                          </a:solidFill>
                        </a:rPr>
                        <a:t>TeleCaption decoder becomes available.</a:t>
                      </a:r>
                      <a:endParaRPr sz="1200" dirty="0">
                        <a:solidFill>
                          <a:schemeClr val="dk1"/>
                        </a:solidFill>
                      </a:endParaRPr>
                    </a:p>
                    <a:p>
                      <a:pPr marL="457200" lvl="0" indent="-304800" rtl="0">
                        <a:lnSpc>
                          <a:spcPct val="115000"/>
                        </a:lnSpc>
                        <a:spcBef>
                          <a:spcPts val="0"/>
                        </a:spcBef>
                        <a:spcAft>
                          <a:spcPts val="0"/>
                        </a:spcAft>
                        <a:buClr>
                          <a:schemeClr val="dk1"/>
                        </a:buClr>
                        <a:buSzPts val="1200"/>
                        <a:buChar char="●"/>
                      </a:pPr>
                      <a:r>
                        <a:rPr lang="en-GB" sz="1200" dirty="0">
                          <a:solidFill>
                            <a:schemeClr val="dk1"/>
                          </a:solidFill>
                        </a:rPr>
                        <a:t>In the ear hearing aids developed in late 70s.</a:t>
                      </a:r>
                      <a:endParaRPr sz="1200" dirty="0">
                        <a:solidFill>
                          <a:schemeClr val="dk1"/>
                        </a:solidFill>
                      </a:endParaRPr>
                    </a:p>
                    <a:p>
                      <a:pPr marL="0" lvl="0" indent="0" rtl="0">
                        <a:spcBef>
                          <a:spcPts val="0"/>
                        </a:spcBef>
                        <a:spcAft>
                          <a:spcPts val="0"/>
                        </a:spcAft>
                        <a:buClr>
                          <a:schemeClr val="dk1"/>
                        </a:buClr>
                        <a:buFont typeface="Arial"/>
                        <a:buNone/>
                      </a:pPr>
                      <a:endParaRPr sz="1200" dirty="0">
                        <a:solidFill>
                          <a:schemeClr val="dk1"/>
                        </a:solidFill>
                      </a:endParaRPr>
                    </a:p>
                    <a:p>
                      <a:pPr marL="0" lvl="0" indent="0">
                        <a:spcBef>
                          <a:spcPts val="0"/>
                        </a:spcBef>
                        <a:spcAft>
                          <a:spcPts val="0"/>
                        </a:spcAft>
                        <a:buNone/>
                      </a:pPr>
                      <a:endParaRPr sz="1200" dirty="0">
                        <a:solidFill>
                          <a:schemeClr val="dk1"/>
                        </a:solidFill>
                      </a:endParaRPr>
                    </a:p>
                  </a:txBody>
                  <a:tcPr marL="91425" marR="91425" marT="91425" marB="91425"/>
                </a:tc>
                <a:tc>
                  <a:txBody>
                    <a:bodyPr/>
                    <a:lstStyle/>
                    <a:p>
                      <a:pPr marL="457200" lvl="0" indent="-304800" rtl="0">
                        <a:lnSpc>
                          <a:spcPct val="115000"/>
                        </a:lnSpc>
                        <a:spcBef>
                          <a:spcPts val="0"/>
                        </a:spcBef>
                        <a:spcAft>
                          <a:spcPts val="0"/>
                        </a:spcAft>
                        <a:buClr>
                          <a:srgbClr val="222222"/>
                        </a:buClr>
                        <a:buSzPts val="1200"/>
                        <a:buChar char="●"/>
                      </a:pPr>
                      <a:r>
                        <a:rPr lang="en-GB" sz="1200" dirty="0">
                          <a:solidFill>
                            <a:srgbClr val="222222"/>
                          </a:solidFill>
                        </a:rPr>
                        <a:t>First television programs captioned in 1980.</a:t>
                      </a:r>
                      <a:endParaRPr sz="1200" dirty="0">
                        <a:solidFill>
                          <a:srgbClr val="222222"/>
                        </a:solidFill>
                      </a:endParaRPr>
                    </a:p>
                    <a:p>
                      <a:pPr marL="457200" lvl="0" indent="-304800" rtl="0">
                        <a:lnSpc>
                          <a:spcPct val="115000"/>
                        </a:lnSpc>
                        <a:spcBef>
                          <a:spcPts val="0"/>
                        </a:spcBef>
                        <a:spcAft>
                          <a:spcPts val="0"/>
                        </a:spcAft>
                        <a:buClr>
                          <a:srgbClr val="222222"/>
                        </a:buClr>
                        <a:buSzPts val="1200"/>
                        <a:buChar char="●"/>
                      </a:pPr>
                      <a:r>
                        <a:rPr lang="en-GB" sz="1200" dirty="0">
                          <a:solidFill>
                            <a:srgbClr val="222222"/>
                          </a:solidFill>
                        </a:rPr>
                        <a:t>Number of captioned programs on TV expands</a:t>
                      </a:r>
                      <a:endParaRPr sz="1200" dirty="0">
                        <a:solidFill>
                          <a:srgbClr val="222222"/>
                        </a:solidFill>
                      </a:endParaRPr>
                    </a:p>
                    <a:p>
                      <a:pPr marL="457200" lvl="0" indent="-304800" rtl="0">
                        <a:lnSpc>
                          <a:spcPct val="115000"/>
                        </a:lnSpc>
                        <a:spcBef>
                          <a:spcPts val="0"/>
                        </a:spcBef>
                        <a:spcAft>
                          <a:spcPts val="0"/>
                        </a:spcAft>
                        <a:buClr>
                          <a:srgbClr val="222222"/>
                        </a:buClr>
                        <a:buSzPts val="1200"/>
                        <a:buChar char="●"/>
                      </a:pPr>
                      <a:r>
                        <a:rPr lang="en-GB" sz="1200" dirty="0">
                          <a:solidFill>
                            <a:srgbClr val="222222"/>
                          </a:solidFill>
                        </a:rPr>
                        <a:t>Real-time captioning debuts in 1982.</a:t>
                      </a:r>
                      <a:endParaRPr sz="1200" dirty="0">
                        <a:solidFill>
                          <a:srgbClr val="222222"/>
                        </a:solidFill>
                      </a:endParaRPr>
                    </a:p>
                    <a:p>
                      <a:pPr marL="457200" lvl="0" indent="-304800" rtl="0">
                        <a:lnSpc>
                          <a:spcPct val="115000"/>
                        </a:lnSpc>
                        <a:spcBef>
                          <a:spcPts val="0"/>
                        </a:spcBef>
                        <a:spcAft>
                          <a:spcPts val="0"/>
                        </a:spcAft>
                        <a:buClr>
                          <a:srgbClr val="222222"/>
                        </a:buClr>
                        <a:buSzPts val="1200"/>
                        <a:buChar char="●"/>
                      </a:pPr>
                      <a:r>
                        <a:rPr lang="en-GB" sz="1200" dirty="0">
                          <a:solidFill>
                            <a:srgbClr val="222222"/>
                          </a:solidFill>
                        </a:rPr>
                        <a:t>In the canal hearing aids developed.</a:t>
                      </a:r>
                      <a:endParaRPr sz="1200" dirty="0">
                        <a:solidFill>
                          <a:srgbClr val="222222"/>
                        </a:solidFill>
                      </a:endParaRPr>
                    </a:p>
                    <a:p>
                      <a:pPr marL="457200" lvl="0" indent="-304800" rtl="0">
                        <a:lnSpc>
                          <a:spcPct val="115000"/>
                        </a:lnSpc>
                        <a:spcBef>
                          <a:spcPts val="0"/>
                        </a:spcBef>
                        <a:spcAft>
                          <a:spcPts val="0"/>
                        </a:spcAft>
                        <a:buClr>
                          <a:srgbClr val="222222"/>
                        </a:buClr>
                        <a:buSzPts val="1200"/>
                        <a:buChar char="●"/>
                      </a:pPr>
                      <a:r>
                        <a:rPr lang="en-GB" sz="1200" dirty="0">
                          <a:solidFill>
                            <a:srgbClr val="222222"/>
                          </a:solidFill>
                        </a:rPr>
                        <a:t>First wearable digital hearing aid.</a:t>
                      </a:r>
                      <a:endParaRPr sz="1200" dirty="0">
                        <a:solidFill>
                          <a:srgbClr val="222222"/>
                        </a:solidFill>
                      </a:endParaRPr>
                    </a:p>
                    <a:p>
                      <a:pPr marL="457200" lvl="0" indent="-304800" rtl="0">
                        <a:lnSpc>
                          <a:spcPct val="115000"/>
                        </a:lnSpc>
                        <a:spcBef>
                          <a:spcPts val="0"/>
                        </a:spcBef>
                        <a:spcAft>
                          <a:spcPts val="0"/>
                        </a:spcAft>
                        <a:buClr>
                          <a:srgbClr val="222222"/>
                        </a:buClr>
                        <a:buSzPts val="1200"/>
                        <a:buChar char="●"/>
                      </a:pPr>
                      <a:r>
                        <a:rPr lang="en-GB" sz="1200" dirty="0">
                          <a:solidFill>
                            <a:srgbClr val="222222"/>
                          </a:solidFill>
                        </a:rPr>
                        <a:t>Single Channel Cochlear Implant approved.</a:t>
                      </a:r>
                      <a:endParaRPr sz="1200" dirty="0">
                        <a:solidFill>
                          <a:srgbClr val="222222"/>
                        </a:solidFill>
                      </a:endParaRPr>
                    </a:p>
                    <a:p>
                      <a:pPr marL="457200" lvl="0" indent="-304800" rtl="0">
                        <a:lnSpc>
                          <a:spcPct val="115000"/>
                        </a:lnSpc>
                        <a:spcBef>
                          <a:spcPts val="0"/>
                        </a:spcBef>
                        <a:spcAft>
                          <a:spcPts val="0"/>
                        </a:spcAft>
                        <a:buClr>
                          <a:srgbClr val="222222"/>
                        </a:buClr>
                        <a:buSzPts val="1200"/>
                        <a:buChar char="●"/>
                      </a:pPr>
                      <a:r>
                        <a:rPr lang="en-GB" sz="1200" dirty="0">
                          <a:solidFill>
                            <a:srgbClr val="222222"/>
                          </a:solidFill>
                        </a:rPr>
                        <a:t>Multi-channel cochlear implant for adults approved.</a:t>
                      </a:r>
                      <a:endParaRPr sz="1200" dirty="0">
                        <a:solidFill>
                          <a:srgbClr val="222222"/>
                        </a:solidFill>
                      </a:endParaRPr>
                    </a:p>
                    <a:p>
                      <a:pPr marL="457200" lvl="0" indent="-304800" rtl="0">
                        <a:lnSpc>
                          <a:spcPct val="115000"/>
                        </a:lnSpc>
                        <a:spcBef>
                          <a:spcPts val="0"/>
                        </a:spcBef>
                        <a:spcAft>
                          <a:spcPts val="0"/>
                        </a:spcAft>
                        <a:buClr>
                          <a:srgbClr val="222222"/>
                        </a:buClr>
                        <a:buSzPts val="1200"/>
                        <a:buChar char="●"/>
                      </a:pPr>
                      <a:r>
                        <a:rPr lang="en-GB" sz="1200" dirty="0">
                          <a:solidFill>
                            <a:srgbClr val="222222"/>
                          </a:solidFill>
                        </a:rPr>
                        <a:t>Digitally programmable hearing aids introduced.</a:t>
                      </a:r>
                      <a:endParaRPr sz="1200" dirty="0">
                        <a:solidFill>
                          <a:srgbClr val="222222"/>
                        </a:solidFill>
                      </a:endParaRPr>
                    </a:p>
                    <a:p>
                      <a:pPr marL="0" lvl="0" indent="0">
                        <a:spcBef>
                          <a:spcPts val="0"/>
                        </a:spcBef>
                        <a:spcAft>
                          <a:spcPts val="0"/>
                        </a:spcAft>
                        <a:buNone/>
                      </a:pPr>
                      <a:endParaRPr sz="1200" dirty="0">
                        <a:solidFill>
                          <a:srgbClr val="222222"/>
                        </a:solidFill>
                      </a:endParaRPr>
                    </a:p>
                  </a:txBody>
                  <a:tcPr marL="91425" marR="91425" marT="91425" marB="91425"/>
                </a:tc>
                <a:extLst>
                  <a:ext uri="{0D108BD9-81ED-4DB2-BD59-A6C34878D82A}">
                    <a16:rowId xmlns="" xmlns:a16="http://schemas.microsoft.com/office/drawing/2014/main" val="10001"/>
                  </a:ext>
                </a:extLst>
              </a:tr>
            </a:tbl>
          </a:graphicData>
        </a:graphic>
      </p:graphicFrame>
      <p:sp>
        <p:nvSpPr>
          <p:cNvPr id="247" name="Shape 247"/>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GB" sz="800" b="1" i="0" u="none" strike="noStrike" cap="none">
                <a:solidFill>
                  <a:schemeClr val="lt2"/>
                </a:solidFill>
                <a:latin typeface="Arial"/>
                <a:ea typeface="Arial"/>
                <a:cs typeface="Arial"/>
                <a:sym typeface="Arial"/>
              </a:rPr>
              <a:t>4</a:t>
            </a:fld>
            <a:endParaRPr sz="800" b="1" i="0" u="none" strike="noStrike" cap="none" dirty="0">
              <a:solidFill>
                <a:schemeClr val="lt2"/>
              </a:solidFill>
              <a:latin typeface="Arial"/>
              <a:ea typeface="Arial"/>
              <a:cs typeface="Arial"/>
              <a:sym typeface="Arial"/>
            </a:endParaRPr>
          </a:p>
        </p:txBody>
      </p:sp>
      <p:sp>
        <p:nvSpPr>
          <p:cNvPr id="248" name="Shape 248"/>
          <p:cNvSpPr txBox="1"/>
          <p:nvPr/>
        </p:nvSpPr>
        <p:spPr>
          <a:xfrm>
            <a:off x="5815853" y="6494370"/>
            <a:ext cx="2613769" cy="120742"/>
          </a:xfrm>
          <a:prstGeom prst="rect">
            <a:avLst/>
          </a:prstGeom>
          <a:noFill/>
          <a:ln>
            <a:noFill/>
          </a:ln>
        </p:spPr>
        <p:txBody>
          <a:bodyPr spcFirstLastPara="1" wrap="square" lIns="0" tIns="0" rIns="0" bIns="0" anchor="b" anchorCtr="0">
            <a:noAutofit/>
          </a:bodyPr>
          <a:lstStyle/>
          <a:p>
            <a:pPr lvl="0" algn="r">
              <a:buClr>
                <a:schemeClr val="dk1"/>
              </a:buClr>
              <a:buSzPts val="700"/>
            </a:pPr>
            <a:r>
              <a:rPr lang="en-GB" sz="700" b="1" dirty="0">
                <a:solidFill>
                  <a:schemeClr val="dk1"/>
                </a:solidFill>
              </a:rPr>
              <a:t>Hearing Loss and Communication Access in a Digital World</a:t>
            </a:r>
          </a:p>
        </p:txBody>
      </p:sp>
      <p:sp>
        <p:nvSpPr>
          <p:cNvPr id="2" name="TextBox 1"/>
          <p:cNvSpPr txBox="1"/>
          <p:nvPr/>
        </p:nvSpPr>
        <p:spPr>
          <a:xfrm>
            <a:off x="1810665" y="5336771"/>
            <a:ext cx="2728084" cy="1184940"/>
          </a:xfrm>
          <a:prstGeom prst="rect">
            <a:avLst/>
          </a:prstGeom>
          <a:noFill/>
        </p:spPr>
        <p:txBody>
          <a:bodyPr wrap="square" rtlCol="0">
            <a:spAutoFit/>
          </a:bodyPr>
          <a:lstStyle/>
          <a:p>
            <a:pPr lvl="0">
              <a:buClr>
                <a:schemeClr val="dk1"/>
              </a:buClr>
              <a:buSzPts val="1200"/>
            </a:pPr>
            <a:r>
              <a:rPr lang="en-US" sz="300" dirty="0">
                <a:solidFill>
                  <a:srgbClr val="FFFFFF"/>
                </a:solidFill>
              </a:rPr>
              <a:t>First, let’s take a look at how communication access has changed through the decades. </a:t>
            </a:r>
          </a:p>
          <a:p>
            <a:pPr lvl="0"/>
            <a:endParaRPr lang="en-US" sz="300" dirty="0">
              <a:solidFill>
                <a:srgbClr val="FFFFFF"/>
              </a:solidFill>
            </a:endParaRPr>
          </a:p>
          <a:p>
            <a:pPr lvl="0"/>
            <a:r>
              <a:rPr lang="en-US" sz="300" dirty="0">
                <a:solidFill>
                  <a:srgbClr val="FFFFFF"/>
                </a:solidFill>
              </a:rPr>
              <a:t>Prior to the 70s, communication access was practically non-existent. The first teletypewriter for the deaf was created in 1964. However, the supply was limited because the original TTY was bulky and expensive. Also the first behind-the-ear hearing aid was developed in the 60s. </a:t>
            </a:r>
          </a:p>
          <a:p>
            <a:pPr lvl="0"/>
            <a:r>
              <a:rPr lang="en-US" sz="300" dirty="0">
                <a:solidFill>
                  <a:srgbClr val="FFFFFF"/>
                </a:solidFill>
              </a:rPr>
              <a:t>Then came the 70s – this decade was probably the beginning of continuous progress and growth when it came to communication, legal rights, and technology. We saw the teletypewriter go from the bulky dishwasher size to a smaller machine during this time. The first teletypwriter was expensive and in 1974, only 7,000 were in use, with a small percentage used in places other than homes. A historic trans-ocean TTY conversation was carried out by officials of the NAD and the Philippine Association of the Deaf in the early 70s. </a:t>
            </a:r>
          </a:p>
          <a:p>
            <a:pPr lvl="0">
              <a:buSzPts val="1400"/>
              <a:defRPr/>
            </a:pPr>
            <a:r>
              <a:rPr lang="en-US" sz="300" dirty="0">
                <a:solidFill>
                  <a:srgbClr val="FFFFFF"/>
                </a:solidFill>
              </a:rPr>
              <a:t>From the legal standpoint, the Rehabilitation Act of 1974 passed prohibiting discrimination based on disability. Public Law 94-142 passed in 1975, guaranteeing a free appropriate education for children with disabilities. </a:t>
            </a:r>
          </a:p>
          <a:p>
            <a:pPr lvl="0">
              <a:buSzPts val="1400"/>
              <a:defRPr/>
            </a:pPr>
            <a:r>
              <a:rPr lang="en-US" sz="300" dirty="0">
                <a:solidFill>
                  <a:srgbClr val="FFFFFF"/>
                </a:solidFill>
              </a:rPr>
              <a:t>The Federal Communications Commission adopted technological rules for the transmission of closed captioning and the Telecaption Decoder for captioning became available and was an external hook up to televisions.</a:t>
            </a:r>
          </a:p>
          <a:p>
            <a:pPr lvl="0">
              <a:buSzPts val="1400"/>
              <a:defRPr/>
            </a:pPr>
            <a:r>
              <a:rPr lang="en-US" sz="300" dirty="0">
                <a:solidFill>
                  <a:srgbClr val="FFFFFF"/>
                </a:solidFill>
              </a:rPr>
              <a:t>In the ear hearing aids were developed in the late 70s. </a:t>
            </a:r>
          </a:p>
          <a:p>
            <a:pPr lvl="0"/>
            <a:r>
              <a:rPr lang="en-US" sz="300" dirty="0">
                <a:solidFill>
                  <a:srgbClr val="FFFFFF"/>
                </a:solidFill>
              </a:rPr>
              <a:t>In the 1980s, the number of captioned programs on TV increased – by Spring 1984, over 80,000 caption decoders had been purchased and more than 335,000 viewers were using closed captioning. The number was increased at a rate of 4,000 a month! (“Captioned TV Audience More Than 335,000,” </a:t>
            </a:r>
            <a:r>
              <a:rPr lang="en-US" sz="300" i="1" dirty="0">
                <a:solidFill>
                  <a:srgbClr val="FFFFFF"/>
                </a:solidFill>
              </a:rPr>
              <a:t>GA-SK</a:t>
            </a:r>
            <a:r>
              <a:rPr lang="en-US" sz="300" dirty="0">
                <a:solidFill>
                  <a:srgbClr val="FFFFFF"/>
                </a:solidFill>
              </a:rPr>
              <a:t> 15 (spring 1984): 14.) Providers were competing to get federal dollars to provide captions. Real Time Captioning or live captioning debuted in 1982 and was providing access to presidential debates, conventions, election night coverage, and major sporting events. In the canal hearing aids and the first wearable digital hearing aid were created during this decade. The single channel cochlear implant was approved and the multi channel cochlear implant was approved for adults. Hearing aids continued to get better and better with the introduction of digitally programmable hearing aids.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541338" y="646199"/>
            <a:ext cx="8212500" cy="606600"/>
          </a:xfrm>
          <a:prstGeom prst="rect">
            <a:avLst/>
          </a:prstGeom>
          <a:noFill/>
          <a:ln>
            <a:noFill/>
          </a:ln>
        </p:spPr>
        <p:txBody>
          <a:bodyPr spcFirstLastPara="1" wrap="square" lIns="0" tIns="0" rIns="0" bIns="0" anchor="t" anchorCtr="0">
            <a:noAutofit/>
          </a:bodyPr>
          <a:lstStyle/>
          <a:p>
            <a:pPr marL="0" marR="0" lvl="0" indent="0" algn="l" rtl="0">
              <a:lnSpc>
                <a:spcPct val="117647"/>
              </a:lnSpc>
              <a:spcBef>
                <a:spcPts val="0"/>
              </a:spcBef>
              <a:spcAft>
                <a:spcPts val="0"/>
              </a:spcAft>
              <a:buClr>
                <a:schemeClr val="dk2"/>
              </a:buClr>
              <a:buSzPts val="3400"/>
              <a:buFont typeface="Times New Roman"/>
              <a:buNone/>
            </a:pPr>
            <a:r>
              <a:rPr lang="en-GB" sz="3400" b="1" i="0" u="none" strike="noStrike" cap="none" dirty="0">
                <a:solidFill>
                  <a:schemeClr val="dk2"/>
                </a:solidFill>
                <a:latin typeface="Times New Roman"/>
                <a:ea typeface="Times New Roman"/>
                <a:cs typeface="Times New Roman"/>
                <a:sym typeface="Times New Roman"/>
              </a:rPr>
              <a:t>Communication Access through the Decades</a:t>
            </a:r>
            <a:endParaRPr sz="3400" b="1" i="0" u="none" strike="noStrike" cap="none" dirty="0">
              <a:solidFill>
                <a:schemeClr val="dk2"/>
              </a:solidFill>
              <a:latin typeface="Times New Roman"/>
              <a:ea typeface="Times New Roman"/>
              <a:cs typeface="Times New Roman"/>
              <a:sym typeface="Times New Roman"/>
            </a:endParaRPr>
          </a:p>
        </p:txBody>
      </p:sp>
      <p:graphicFrame>
        <p:nvGraphicFramePr>
          <p:cNvPr id="261" name="Shape 261"/>
          <p:cNvGraphicFramePr/>
          <p:nvPr>
            <p:extLst>
              <p:ext uri="{D42A27DB-BD31-4B8C-83A1-F6EECF244321}">
                <p14:modId xmlns:p14="http://schemas.microsoft.com/office/powerpoint/2010/main" val="604134206"/>
              </p:ext>
            </p:extLst>
          </p:nvPr>
        </p:nvGraphicFramePr>
        <p:xfrm>
          <a:off x="952500" y="1942230"/>
          <a:ext cx="7239000" cy="3857916"/>
        </p:xfrm>
        <a:graphic>
          <a:graphicData uri="http://schemas.openxmlformats.org/drawingml/2006/table">
            <a:tbl>
              <a:tblPr>
                <a:noFill/>
                <a:tableStyleId>{405ED2B6-6E5F-4EFD-8C62-7F18DC321466}</a:tableStyleId>
              </a:tblPr>
              <a:tblGrid>
                <a:gridCol w="3619500">
                  <a:extLst>
                    <a:ext uri="{9D8B030D-6E8A-4147-A177-3AD203B41FA5}">
                      <a16:colId xmlns="" xmlns:a16="http://schemas.microsoft.com/office/drawing/2014/main" val="20000"/>
                    </a:ext>
                  </a:extLst>
                </a:gridCol>
                <a:gridCol w="3619500">
                  <a:extLst>
                    <a:ext uri="{9D8B030D-6E8A-4147-A177-3AD203B41FA5}">
                      <a16:colId xmlns="" xmlns:a16="http://schemas.microsoft.com/office/drawing/2014/main" val="20001"/>
                    </a:ext>
                  </a:extLst>
                </a:gridCol>
              </a:tblGrid>
              <a:tr h="575250">
                <a:tc>
                  <a:txBody>
                    <a:bodyPr/>
                    <a:lstStyle/>
                    <a:p>
                      <a:pPr marL="0" lvl="0" indent="0" algn="ctr" rtl="0">
                        <a:spcBef>
                          <a:spcPts val="0"/>
                        </a:spcBef>
                        <a:spcAft>
                          <a:spcPts val="0"/>
                        </a:spcAft>
                        <a:buNone/>
                      </a:pPr>
                      <a:r>
                        <a:rPr lang="en-GB" sz="2400" b="1" dirty="0"/>
                        <a:t>1990s</a:t>
                      </a:r>
                      <a:endParaRPr sz="2400" b="1" dirty="0"/>
                    </a:p>
                  </a:txBody>
                  <a:tcPr marL="91425" marR="91425" marT="91425" marB="91425"/>
                </a:tc>
                <a:tc>
                  <a:txBody>
                    <a:bodyPr/>
                    <a:lstStyle/>
                    <a:p>
                      <a:pPr marL="0" lvl="0" indent="0" algn="ctr" rtl="0">
                        <a:spcBef>
                          <a:spcPts val="0"/>
                        </a:spcBef>
                        <a:spcAft>
                          <a:spcPts val="0"/>
                        </a:spcAft>
                        <a:buNone/>
                      </a:pPr>
                      <a:r>
                        <a:rPr lang="en-GB" sz="2400" b="1" dirty="0"/>
                        <a:t>Since 2000</a:t>
                      </a:r>
                      <a:endParaRPr sz="2400" b="1" dirty="0"/>
                    </a:p>
                  </a:txBody>
                  <a:tcPr marL="91425" marR="91425" marT="91425" marB="91425"/>
                </a:tc>
                <a:extLst>
                  <a:ext uri="{0D108BD9-81ED-4DB2-BD59-A6C34878D82A}">
                    <a16:rowId xmlns="" xmlns:a16="http://schemas.microsoft.com/office/drawing/2014/main" val="10000"/>
                  </a:ext>
                </a:extLst>
              </a:tr>
              <a:tr h="2818000">
                <a:tc>
                  <a:txBody>
                    <a:bodyPr/>
                    <a:lstStyle/>
                    <a:p>
                      <a:pPr marL="457200" lvl="0" indent="-304800" rtl="0">
                        <a:lnSpc>
                          <a:spcPct val="115000"/>
                        </a:lnSpc>
                        <a:spcBef>
                          <a:spcPts val="0"/>
                        </a:spcBef>
                        <a:spcAft>
                          <a:spcPts val="0"/>
                        </a:spcAft>
                        <a:buClr>
                          <a:schemeClr val="dk1"/>
                        </a:buClr>
                        <a:buSzPts val="1200"/>
                        <a:buChar char="●"/>
                      </a:pPr>
                      <a:r>
                        <a:rPr lang="en-GB" sz="1200" dirty="0">
                          <a:solidFill>
                            <a:schemeClr val="dk1"/>
                          </a:solidFill>
                        </a:rPr>
                        <a:t>World Wide Web</a:t>
                      </a:r>
                    </a:p>
                    <a:p>
                      <a:pPr marL="457200" lvl="0" indent="-304800" rtl="0">
                        <a:lnSpc>
                          <a:spcPct val="115000"/>
                        </a:lnSpc>
                        <a:spcBef>
                          <a:spcPts val="0"/>
                        </a:spcBef>
                        <a:spcAft>
                          <a:spcPts val="0"/>
                        </a:spcAft>
                        <a:buClr>
                          <a:schemeClr val="dk1"/>
                        </a:buClr>
                        <a:buSzPts val="1200"/>
                        <a:buChar char="●"/>
                      </a:pPr>
                      <a:r>
                        <a:rPr lang="en-GB" sz="1200" dirty="0">
                          <a:solidFill>
                            <a:schemeClr val="dk1"/>
                          </a:solidFill>
                        </a:rPr>
                        <a:t>World Wide Web Consortium begins in 1994, working on open web standards</a:t>
                      </a:r>
                      <a:endParaRPr sz="1200" dirty="0">
                        <a:solidFill>
                          <a:schemeClr val="dk1"/>
                        </a:solidFill>
                      </a:endParaRPr>
                    </a:p>
                    <a:p>
                      <a:pPr marL="457200" lvl="0" indent="-304800" rtl="0">
                        <a:lnSpc>
                          <a:spcPct val="115000"/>
                        </a:lnSpc>
                        <a:spcBef>
                          <a:spcPts val="0"/>
                        </a:spcBef>
                        <a:spcAft>
                          <a:spcPts val="0"/>
                        </a:spcAft>
                        <a:buClr>
                          <a:schemeClr val="dk1"/>
                        </a:buClr>
                        <a:buSzPts val="1200"/>
                        <a:buChar char="●"/>
                      </a:pPr>
                      <a:r>
                        <a:rPr lang="en-GB" sz="1200" dirty="0">
                          <a:solidFill>
                            <a:schemeClr val="dk1"/>
                          </a:solidFill>
                        </a:rPr>
                        <a:t>Americans with Disabilities Act</a:t>
                      </a:r>
                      <a:endParaRPr sz="1200" dirty="0">
                        <a:solidFill>
                          <a:schemeClr val="dk1"/>
                        </a:solidFill>
                      </a:endParaRPr>
                    </a:p>
                    <a:p>
                      <a:pPr marL="457200" lvl="0" indent="-304800" rtl="0">
                        <a:lnSpc>
                          <a:spcPct val="115000"/>
                        </a:lnSpc>
                        <a:spcBef>
                          <a:spcPts val="0"/>
                        </a:spcBef>
                        <a:spcAft>
                          <a:spcPts val="0"/>
                        </a:spcAft>
                        <a:buClr>
                          <a:schemeClr val="dk1"/>
                        </a:buClr>
                        <a:buSzPts val="1200"/>
                        <a:buChar char="●"/>
                      </a:pPr>
                      <a:r>
                        <a:rPr lang="en-GB" sz="1200" dirty="0">
                          <a:solidFill>
                            <a:schemeClr val="dk1"/>
                          </a:solidFill>
                          <a:highlight>
                            <a:srgbClr val="FFFFFF"/>
                          </a:highlight>
                        </a:rPr>
                        <a:t>Telecommunications Act of 1996</a:t>
                      </a:r>
                      <a:endParaRPr sz="1200" dirty="0">
                        <a:solidFill>
                          <a:schemeClr val="dk1"/>
                        </a:solidFill>
                        <a:highlight>
                          <a:srgbClr val="FFFFFF"/>
                        </a:highlight>
                      </a:endParaRPr>
                    </a:p>
                    <a:p>
                      <a:pPr marL="457200" marR="0" lvl="0" indent="-304800" algn="l" defTabSz="914400" rtl="0" eaLnBrk="1" fontAlgn="auto" latinLnBrk="0" hangingPunct="1">
                        <a:lnSpc>
                          <a:spcPct val="115000"/>
                        </a:lnSpc>
                        <a:spcBef>
                          <a:spcPts val="0"/>
                        </a:spcBef>
                        <a:spcAft>
                          <a:spcPts val="0"/>
                        </a:spcAft>
                        <a:buClr>
                          <a:schemeClr val="dk1"/>
                        </a:buClr>
                        <a:buSzPts val="1200"/>
                        <a:buFont typeface="Arial"/>
                        <a:buChar char="●"/>
                        <a:tabLst/>
                        <a:defRPr/>
                      </a:pPr>
                      <a:r>
                        <a:rPr lang="en-GB" sz="1200" dirty="0">
                          <a:solidFill>
                            <a:schemeClr val="dk1"/>
                          </a:solidFill>
                          <a:highlight>
                            <a:srgbClr val="FFFFFF"/>
                          </a:highlight>
                        </a:rPr>
                        <a:t>Section 255</a:t>
                      </a:r>
                    </a:p>
                    <a:p>
                      <a:pPr marL="457200" marR="0" lvl="0" indent="-304800" algn="l" defTabSz="914400" rtl="0" eaLnBrk="1" fontAlgn="auto" latinLnBrk="0" hangingPunct="1">
                        <a:lnSpc>
                          <a:spcPct val="115000"/>
                        </a:lnSpc>
                        <a:spcBef>
                          <a:spcPts val="0"/>
                        </a:spcBef>
                        <a:spcAft>
                          <a:spcPts val="0"/>
                        </a:spcAft>
                        <a:buClr>
                          <a:schemeClr val="dk1"/>
                        </a:buClr>
                        <a:buSzPts val="1200"/>
                        <a:buFont typeface="Arial"/>
                        <a:buChar char="●"/>
                        <a:tabLst/>
                        <a:defRPr/>
                      </a:pPr>
                      <a:r>
                        <a:rPr lang="en-GB" sz="1200" dirty="0">
                          <a:solidFill>
                            <a:schemeClr val="dk1"/>
                          </a:solidFill>
                          <a:highlight>
                            <a:srgbClr val="FFFFFF"/>
                          </a:highlight>
                        </a:rPr>
                        <a:t>Section 508</a:t>
                      </a:r>
                    </a:p>
                    <a:p>
                      <a:pPr marL="457200" lvl="0" indent="-304800" rtl="0">
                        <a:lnSpc>
                          <a:spcPct val="115000"/>
                        </a:lnSpc>
                        <a:spcBef>
                          <a:spcPts val="0"/>
                        </a:spcBef>
                        <a:spcAft>
                          <a:spcPts val="0"/>
                        </a:spcAft>
                        <a:buClr>
                          <a:schemeClr val="dk1"/>
                        </a:buClr>
                        <a:buSzPts val="1200"/>
                        <a:buChar char="●"/>
                      </a:pPr>
                      <a:r>
                        <a:rPr lang="en-GB" sz="1200" dirty="0">
                          <a:solidFill>
                            <a:schemeClr val="dk1"/>
                          </a:solidFill>
                          <a:highlight>
                            <a:srgbClr val="FFFFFF"/>
                          </a:highlight>
                        </a:rPr>
                        <a:t>IDEA reauthorized</a:t>
                      </a:r>
                      <a:endParaRPr sz="1200" dirty="0">
                        <a:solidFill>
                          <a:schemeClr val="dk1"/>
                        </a:solidFill>
                        <a:highlight>
                          <a:srgbClr val="FFFFFF"/>
                        </a:highlight>
                      </a:endParaRPr>
                    </a:p>
                    <a:p>
                      <a:pPr marL="457200" lvl="0" indent="-304800" rtl="0">
                        <a:lnSpc>
                          <a:spcPct val="115000"/>
                        </a:lnSpc>
                        <a:spcBef>
                          <a:spcPts val="0"/>
                        </a:spcBef>
                        <a:spcAft>
                          <a:spcPts val="0"/>
                        </a:spcAft>
                        <a:buClr>
                          <a:schemeClr val="dk1"/>
                        </a:buClr>
                        <a:buSzPts val="1200"/>
                        <a:buChar char="●"/>
                      </a:pPr>
                      <a:r>
                        <a:rPr lang="en-GB" sz="1200" dirty="0">
                          <a:solidFill>
                            <a:schemeClr val="dk1"/>
                          </a:solidFill>
                          <a:highlight>
                            <a:srgbClr val="FFFFFF"/>
                          </a:highlight>
                        </a:rPr>
                        <a:t>FCC issues rules to increase TV captioning.</a:t>
                      </a:r>
                    </a:p>
                    <a:p>
                      <a:pPr marL="457200" lvl="0" indent="-304800" rtl="0">
                        <a:lnSpc>
                          <a:spcPct val="115000"/>
                        </a:lnSpc>
                        <a:spcBef>
                          <a:spcPts val="0"/>
                        </a:spcBef>
                        <a:spcAft>
                          <a:spcPts val="0"/>
                        </a:spcAft>
                        <a:buClr>
                          <a:schemeClr val="dk1"/>
                        </a:buClr>
                        <a:buSzPts val="1200"/>
                        <a:buChar char="●"/>
                      </a:pPr>
                      <a:r>
                        <a:rPr lang="en-GB" sz="1200" dirty="0">
                          <a:solidFill>
                            <a:schemeClr val="dk1"/>
                          </a:solidFill>
                          <a:highlight>
                            <a:srgbClr val="FFFFFF"/>
                          </a:highlight>
                        </a:rPr>
                        <a:t>Completely in ear hearing aids introduced</a:t>
                      </a:r>
                      <a:endParaRPr sz="1200" dirty="0">
                        <a:solidFill>
                          <a:schemeClr val="dk1"/>
                        </a:solidFill>
                        <a:highlight>
                          <a:srgbClr val="FFFFFF"/>
                        </a:highlight>
                      </a:endParaRPr>
                    </a:p>
                    <a:p>
                      <a:pPr marL="457200" lvl="0" indent="-304800" rtl="0">
                        <a:lnSpc>
                          <a:spcPct val="115000"/>
                        </a:lnSpc>
                        <a:spcBef>
                          <a:spcPts val="0"/>
                        </a:spcBef>
                        <a:spcAft>
                          <a:spcPts val="0"/>
                        </a:spcAft>
                        <a:buClr>
                          <a:schemeClr val="dk1"/>
                        </a:buClr>
                        <a:buSzPts val="1200"/>
                        <a:buChar char="●"/>
                      </a:pPr>
                      <a:r>
                        <a:rPr lang="en-GB" sz="1200" dirty="0">
                          <a:solidFill>
                            <a:schemeClr val="dk1"/>
                          </a:solidFill>
                          <a:highlight>
                            <a:srgbClr val="FFFFFF"/>
                          </a:highlight>
                        </a:rPr>
                        <a:t>Widex introduces first completely digital hearing aid</a:t>
                      </a:r>
                    </a:p>
                    <a:p>
                      <a:pPr marL="457200" lvl="0" indent="-304800" rtl="0">
                        <a:lnSpc>
                          <a:spcPct val="115000"/>
                        </a:lnSpc>
                        <a:spcBef>
                          <a:spcPts val="0"/>
                        </a:spcBef>
                        <a:spcAft>
                          <a:spcPts val="0"/>
                        </a:spcAft>
                        <a:buClr>
                          <a:schemeClr val="dk1"/>
                        </a:buClr>
                        <a:buSzPts val="1200"/>
                        <a:buChar char="●"/>
                      </a:pPr>
                      <a:r>
                        <a:rPr lang="en-GB" sz="1200" dirty="0">
                          <a:solidFill>
                            <a:schemeClr val="dk1"/>
                          </a:solidFill>
                          <a:highlight>
                            <a:srgbClr val="FFFFFF"/>
                          </a:highlight>
                        </a:rPr>
                        <a:t>WCAG 1.0 becomes W3C recommendation</a:t>
                      </a:r>
                      <a:endParaRPr sz="1200" dirty="0">
                        <a:solidFill>
                          <a:schemeClr val="dk1"/>
                        </a:solidFill>
                        <a:highlight>
                          <a:srgbClr val="FFFFFF"/>
                        </a:highlight>
                      </a:endParaRPr>
                    </a:p>
                    <a:p>
                      <a:pPr marL="171450" lvl="0" indent="-95250" rtl="0">
                        <a:spcBef>
                          <a:spcPts val="0"/>
                        </a:spcBef>
                        <a:spcAft>
                          <a:spcPts val="0"/>
                        </a:spcAft>
                        <a:buClr>
                          <a:schemeClr val="dk1"/>
                        </a:buClr>
                        <a:buSzPts val="1200"/>
                        <a:buFont typeface="Arial"/>
                        <a:buNone/>
                      </a:pPr>
                      <a:endParaRPr sz="1200" dirty="0">
                        <a:solidFill>
                          <a:schemeClr val="dk2"/>
                        </a:solidFill>
                      </a:endParaRPr>
                    </a:p>
                    <a:p>
                      <a:pPr marL="0" lvl="0" indent="0" rtl="0">
                        <a:spcBef>
                          <a:spcPts val="0"/>
                        </a:spcBef>
                        <a:spcAft>
                          <a:spcPts val="0"/>
                        </a:spcAft>
                        <a:buNone/>
                      </a:pPr>
                      <a:endParaRPr sz="1200" dirty="0">
                        <a:solidFill>
                          <a:schemeClr val="dk1"/>
                        </a:solidFill>
                      </a:endParaRPr>
                    </a:p>
                  </a:txBody>
                  <a:tcPr marL="91425" marR="91425" marT="91425" marB="91425"/>
                </a:tc>
                <a:tc>
                  <a:txBody>
                    <a:bodyPr/>
                    <a:lstStyle/>
                    <a:p>
                      <a:pPr marL="457200" lvl="0" indent="-304800" rtl="0">
                        <a:lnSpc>
                          <a:spcPct val="115000"/>
                        </a:lnSpc>
                        <a:spcBef>
                          <a:spcPts val="0"/>
                        </a:spcBef>
                        <a:spcAft>
                          <a:spcPts val="0"/>
                        </a:spcAft>
                        <a:buClr>
                          <a:schemeClr val="dk1"/>
                        </a:buClr>
                        <a:buSzPts val="1200"/>
                        <a:buChar char="●"/>
                      </a:pPr>
                      <a:r>
                        <a:rPr lang="en-GB" sz="1200" dirty="0">
                          <a:solidFill>
                            <a:schemeClr val="dk1"/>
                          </a:solidFill>
                        </a:rPr>
                        <a:t>FCC recognizes Video Relay Service</a:t>
                      </a:r>
                      <a:endParaRPr sz="1200" dirty="0">
                        <a:solidFill>
                          <a:schemeClr val="dk1"/>
                        </a:solidFill>
                      </a:endParaRPr>
                    </a:p>
                    <a:p>
                      <a:pPr marL="457200" lvl="0" indent="-304800" rtl="0">
                        <a:lnSpc>
                          <a:spcPct val="115000"/>
                        </a:lnSpc>
                        <a:spcBef>
                          <a:spcPts val="0"/>
                        </a:spcBef>
                        <a:spcAft>
                          <a:spcPts val="0"/>
                        </a:spcAft>
                        <a:buClr>
                          <a:schemeClr val="dk1"/>
                        </a:buClr>
                        <a:buSzPts val="1200"/>
                        <a:buChar char="●"/>
                      </a:pPr>
                      <a:r>
                        <a:rPr lang="en-GB" sz="1200" dirty="0">
                          <a:solidFill>
                            <a:schemeClr val="dk1"/>
                          </a:solidFill>
                        </a:rPr>
                        <a:t>FCC recognizes Captioned Telephone</a:t>
                      </a:r>
                      <a:br>
                        <a:rPr lang="en-GB" sz="1200" dirty="0">
                          <a:solidFill>
                            <a:schemeClr val="dk1"/>
                          </a:solidFill>
                        </a:rPr>
                      </a:br>
                      <a:r>
                        <a:rPr lang="en-GB" sz="1200" dirty="0">
                          <a:solidFill>
                            <a:schemeClr val="dk1"/>
                          </a:solidFill>
                        </a:rPr>
                        <a:t>Services and IP Relay Services</a:t>
                      </a:r>
                      <a:endParaRPr sz="1200" dirty="0">
                        <a:solidFill>
                          <a:schemeClr val="dk1"/>
                        </a:solidFill>
                      </a:endParaRPr>
                    </a:p>
                    <a:p>
                      <a:pPr marL="457200" lvl="0" indent="-304800" rtl="0">
                        <a:lnSpc>
                          <a:spcPct val="115000"/>
                        </a:lnSpc>
                        <a:spcBef>
                          <a:spcPts val="0"/>
                        </a:spcBef>
                        <a:spcAft>
                          <a:spcPts val="0"/>
                        </a:spcAft>
                        <a:buClr>
                          <a:schemeClr val="dk1"/>
                        </a:buClr>
                        <a:buSzPts val="1200"/>
                        <a:buChar char="●"/>
                      </a:pPr>
                      <a:r>
                        <a:rPr lang="en-GB" sz="1200" dirty="0">
                          <a:solidFill>
                            <a:schemeClr val="dk1"/>
                          </a:solidFill>
                        </a:rPr>
                        <a:t>Twenty-First Century Communications</a:t>
                      </a:r>
                      <a:br>
                        <a:rPr lang="en-GB" sz="1200" dirty="0">
                          <a:solidFill>
                            <a:schemeClr val="dk1"/>
                          </a:solidFill>
                        </a:rPr>
                      </a:br>
                      <a:r>
                        <a:rPr lang="en-GB" sz="1200" dirty="0">
                          <a:solidFill>
                            <a:schemeClr val="dk1"/>
                          </a:solidFill>
                        </a:rPr>
                        <a:t>and Video Accessibility Act of 2010</a:t>
                      </a:r>
                      <a:endParaRPr sz="1200" dirty="0">
                        <a:solidFill>
                          <a:schemeClr val="dk1"/>
                        </a:solidFill>
                      </a:endParaRPr>
                    </a:p>
                    <a:p>
                      <a:pPr marL="457200" lvl="0" indent="-304800" rtl="0">
                        <a:lnSpc>
                          <a:spcPct val="115000"/>
                        </a:lnSpc>
                        <a:spcBef>
                          <a:spcPts val="0"/>
                        </a:spcBef>
                        <a:spcAft>
                          <a:spcPts val="0"/>
                        </a:spcAft>
                        <a:buClr>
                          <a:schemeClr val="dk1"/>
                        </a:buClr>
                        <a:buSzPts val="1200"/>
                        <a:buChar char="●"/>
                      </a:pPr>
                      <a:r>
                        <a:rPr lang="en-GB" sz="1200" dirty="0">
                          <a:solidFill>
                            <a:schemeClr val="dk1"/>
                          </a:solidFill>
                        </a:rPr>
                        <a:t>FCC releases emergency information</a:t>
                      </a:r>
                      <a:br>
                        <a:rPr lang="en-GB" sz="1200" dirty="0">
                          <a:solidFill>
                            <a:schemeClr val="dk1"/>
                          </a:solidFill>
                        </a:rPr>
                      </a:br>
                      <a:r>
                        <a:rPr lang="en-GB" sz="1200" dirty="0">
                          <a:solidFill>
                            <a:schemeClr val="dk1"/>
                          </a:solidFill>
                        </a:rPr>
                        <a:t>captioning rules.</a:t>
                      </a:r>
                      <a:endParaRPr sz="1200" dirty="0">
                        <a:solidFill>
                          <a:schemeClr val="dk1"/>
                        </a:solidFill>
                      </a:endParaRPr>
                    </a:p>
                    <a:p>
                      <a:pPr marL="457200" lvl="0" indent="-304800" rtl="0">
                        <a:lnSpc>
                          <a:spcPct val="115000"/>
                        </a:lnSpc>
                        <a:spcBef>
                          <a:spcPts val="0"/>
                        </a:spcBef>
                        <a:spcAft>
                          <a:spcPts val="0"/>
                        </a:spcAft>
                        <a:buClr>
                          <a:schemeClr val="dk1"/>
                        </a:buClr>
                        <a:buSzPts val="1200"/>
                        <a:buChar char="●"/>
                      </a:pPr>
                      <a:r>
                        <a:rPr lang="en-GB" sz="1200" dirty="0">
                          <a:solidFill>
                            <a:schemeClr val="dk1"/>
                          </a:solidFill>
                        </a:rPr>
                        <a:t>Text-to-911</a:t>
                      </a:r>
                      <a:endParaRPr sz="1200" dirty="0">
                        <a:solidFill>
                          <a:schemeClr val="dk1"/>
                        </a:solidFill>
                      </a:endParaRPr>
                    </a:p>
                    <a:p>
                      <a:pPr marL="457200" lvl="0" indent="-304800" rtl="0">
                        <a:lnSpc>
                          <a:spcPct val="115000"/>
                        </a:lnSpc>
                        <a:spcBef>
                          <a:spcPts val="0"/>
                        </a:spcBef>
                        <a:spcAft>
                          <a:spcPts val="0"/>
                        </a:spcAft>
                        <a:buClr>
                          <a:schemeClr val="dk1"/>
                        </a:buClr>
                        <a:buSzPts val="1200"/>
                        <a:buChar char="●"/>
                      </a:pPr>
                      <a:r>
                        <a:rPr lang="en-GB" sz="1200" dirty="0">
                          <a:solidFill>
                            <a:schemeClr val="dk1"/>
                          </a:solidFill>
                        </a:rPr>
                        <a:t>Hearing aid compatibility</a:t>
                      </a:r>
                      <a:endParaRPr sz="1200" dirty="0">
                        <a:solidFill>
                          <a:schemeClr val="dk1"/>
                        </a:solidFill>
                      </a:endParaRPr>
                    </a:p>
                    <a:p>
                      <a:pPr marL="457200" lvl="0" indent="-304800" rtl="0">
                        <a:lnSpc>
                          <a:spcPct val="115000"/>
                        </a:lnSpc>
                        <a:spcBef>
                          <a:spcPts val="0"/>
                        </a:spcBef>
                        <a:spcAft>
                          <a:spcPts val="0"/>
                        </a:spcAft>
                        <a:buClr>
                          <a:schemeClr val="dk1"/>
                        </a:buClr>
                        <a:buSzPts val="1200"/>
                        <a:buChar char="●"/>
                      </a:pPr>
                      <a:r>
                        <a:rPr lang="en-GB" sz="1200" dirty="0">
                          <a:solidFill>
                            <a:schemeClr val="dk1"/>
                          </a:solidFill>
                        </a:rPr>
                        <a:t>FCC adopts VRS standards</a:t>
                      </a:r>
                      <a:endParaRPr sz="1200" dirty="0">
                        <a:solidFill>
                          <a:schemeClr val="dk1"/>
                        </a:solidFill>
                      </a:endParaRPr>
                    </a:p>
                    <a:p>
                      <a:pPr marL="457200" lvl="0" indent="-304800" rtl="0">
                        <a:lnSpc>
                          <a:spcPct val="115000"/>
                        </a:lnSpc>
                        <a:spcBef>
                          <a:spcPts val="0"/>
                        </a:spcBef>
                        <a:spcAft>
                          <a:spcPts val="0"/>
                        </a:spcAft>
                        <a:buClr>
                          <a:schemeClr val="dk1"/>
                        </a:buClr>
                        <a:buSzPts val="1200"/>
                        <a:buChar char="●"/>
                      </a:pPr>
                      <a:r>
                        <a:rPr lang="en-GB" sz="1200" dirty="0">
                          <a:solidFill>
                            <a:schemeClr val="dk1"/>
                          </a:solidFill>
                        </a:rPr>
                        <a:t>Captioning in Movie Theaters</a:t>
                      </a:r>
                    </a:p>
                    <a:p>
                      <a:pPr marL="457200" lvl="0" indent="-304800" rtl="0">
                        <a:lnSpc>
                          <a:spcPct val="115000"/>
                        </a:lnSpc>
                        <a:spcBef>
                          <a:spcPts val="0"/>
                        </a:spcBef>
                        <a:spcAft>
                          <a:spcPts val="0"/>
                        </a:spcAft>
                        <a:buClr>
                          <a:schemeClr val="dk1"/>
                        </a:buClr>
                        <a:buSzPts val="1200"/>
                        <a:buChar char="●"/>
                      </a:pPr>
                      <a:r>
                        <a:rPr lang="en-US" sz="1200" b="0" i="0" u="none" strike="noStrike" cap="none" dirty="0">
                          <a:solidFill>
                            <a:srgbClr val="000000"/>
                          </a:solidFill>
                          <a:effectLst/>
                          <a:latin typeface="Arial"/>
                          <a:ea typeface="Arial"/>
                          <a:cs typeface="Arial"/>
                          <a:sym typeface="Arial"/>
                        </a:rPr>
                        <a:t>WCAG 2.0 was published as a W3C Recommendation</a:t>
                      </a:r>
                      <a:endParaRPr sz="1200" dirty="0">
                        <a:solidFill>
                          <a:srgbClr val="222222"/>
                        </a:solidFill>
                      </a:endParaRPr>
                    </a:p>
                  </a:txBody>
                  <a:tcPr marL="91425" marR="91425" marT="91425" marB="91425"/>
                </a:tc>
                <a:extLst>
                  <a:ext uri="{0D108BD9-81ED-4DB2-BD59-A6C34878D82A}">
                    <a16:rowId xmlns="" xmlns:a16="http://schemas.microsoft.com/office/drawing/2014/main" val="10001"/>
                  </a:ext>
                </a:extLst>
              </a:tr>
            </a:tbl>
          </a:graphicData>
        </a:graphic>
      </p:graphicFrame>
      <p:sp>
        <p:nvSpPr>
          <p:cNvPr id="257" name="Shape 257"/>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GB" sz="800" b="1">
                <a:solidFill>
                  <a:schemeClr val="lt2"/>
                </a:solidFill>
                <a:latin typeface="Arial"/>
                <a:ea typeface="Arial"/>
                <a:cs typeface="Arial"/>
                <a:sym typeface="Arial"/>
              </a:rPr>
              <a:t>5</a:t>
            </a:fld>
            <a:endParaRPr sz="800" b="1" dirty="0">
              <a:solidFill>
                <a:schemeClr val="lt2"/>
              </a:solidFill>
              <a:latin typeface="Arial"/>
              <a:ea typeface="Arial"/>
              <a:cs typeface="Arial"/>
              <a:sym typeface="Arial"/>
            </a:endParaRPr>
          </a:p>
        </p:txBody>
      </p:sp>
      <p:sp>
        <p:nvSpPr>
          <p:cNvPr id="258" name="Shape 258"/>
          <p:cNvSpPr txBox="1"/>
          <p:nvPr/>
        </p:nvSpPr>
        <p:spPr>
          <a:xfrm>
            <a:off x="5762065" y="6494370"/>
            <a:ext cx="2667557" cy="120742"/>
          </a:xfrm>
          <a:prstGeom prst="rect">
            <a:avLst/>
          </a:prstGeom>
          <a:noFill/>
          <a:ln>
            <a:noFill/>
          </a:ln>
        </p:spPr>
        <p:txBody>
          <a:bodyPr spcFirstLastPara="1" wrap="square" lIns="0" tIns="0" rIns="0" bIns="0" anchor="b" anchorCtr="0">
            <a:noAutofit/>
          </a:bodyPr>
          <a:lstStyle/>
          <a:p>
            <a:pPr lvl="0" algn="r">
              <a:buClr>
                <a:schemeClr val="dk1"/>
              </a:buClr>
              <a:buSzPts val="700"/>
            </a:pPr>
            <a:r>
              <a:rPr lang="en-GB" sz="700" b="1" dirty="0">
                <a:solidFill>
                  <a:schemeClr val="dk1"/>
                </a:solidFill>
              </a:rPr>
              <a:t>Hearing Loss and Communication Access in a Digital World</a:t>
            </a:r>
          </a:p>
        </p:txBody>
      </p:sp>
      <p:sp>
        <p:nvSpPr>
          <p:cNvPr id="2" name="TextBox 1"/>
          <p:cNvSpPr txBox="1"/>
          <p:nvPr/>
        </p:nvSpPr>
        <p:spPr>
          <a:xfrm>
            <a:off x="1" y="5800146"/>
            <a:ext cx="8497764" cy="549381"/>
          </a:xfrm>
          <a:prstGeom prst="rect">
            <a:avLst/>
          </a:prstGeom>
          <a:noFill/>
        </p:spPr>
        <p:txBody>
          <a:bodyPr wrap="square" rtlCol="0">
            <a:spAutoFit/>
          </a:bodyPr>
          <a:lstStyle/>
          <a:p>
            <a:pPr lvl="0">
              <a:lnSpc>
                <a:spcPct val="115000"/>
              </a:lnSpc>
              <a:buClr>
                <a:schemeClr val="dk1"/>
              </a:buClr>
              <a:buSzPts val="1100"/>
            </a:pPr>
            <a:r>
              <a:rPr lang="en-US" sz="300" dirty="0">
                <a:solidFill>
                  <a:srgbClr val="FFFFFF"/>
                </a:solidFill>
                <a:highlight>
                  <a:srgbClr val="FFFFFF"/>
                </a:highlight>
                <a:ea typeface="Roboto"/>
              </a:rPr>
              <a:t>I</a:t>
            </a:r>
            <a:r>
              <a:rPr lang="en-US" sz="300" dirty="0">
                <a:solidFill>
                  <a:srgbClr val="FFFFFF"/>
                </a:solidFill>
                <a:highlight>
                  <a:srgbClr val="FFFFFF"/>
                </a:highlight>
                <a:latin typeface="Roboto"/>
                <a:ea typeface="Roboto"/>
                <a:cs typeface="Roboto"/>
                <a:sym typeface="Roboto"/>
              </a:rPr>
              <a:t>n the 1990’s, the world wide web came to the scene which opened a world of information for the public. One interesting tidbit is one of the “fathers” of the Internet, Vinton Cerf, is deaf himself.  The Americans with Disabilities Act passed in 1990 which we all know is one of the most comprehensive civil rights law for those with disabilities, including mandating a nationwide telecommunications relay system, making telephone communication possible. </a:t>
            </a:r>
          </a:p>
          <a:p>
            <a:pPr lvl="0">
              <a:lnSpc>
                <a:spcPct val="115000"/>
              </a:lnSpc>
              <a:buClr>
                <a:schemeClr val="dk1"/>
              </a:buClr>
              <a:buSzPts val="1100"/>
            </a:pPr>
            <a:endParaRPr lang="en-US" sz="300" dirty="0">
              <a:solidFill>
                <a:srgbClr val="FFFFFF"/>
              </a:solidFill>
              <a:highlight>
                <a:srgbClr val="FFFFFF"/>
              </a:highlight>
              <a:latin typeface="Roboto"/>
              <a:ea typeface="Roboto"/>
              <a:cs typeface="Roboto"/>
              <a:sym typeface="Roboto"/>
            </a:endParaRPr>
          </a:p>
          <a:p>
            <a:pPr lvl="0">
              <a:lnSpc>
                <a:spcPct val="115000"/>
              </a:lnSpc>
              <a:buClr>
                <a:schemeClr val="dk1"/>
              </a:buClr>
              <a:buSzPts val="1100"/>
            </a:pPr>
            <a:r>
              <a:rPr lang="en-US" sz="300" dirty="0">
                <a:solidFill>
                  <a:srgbClr val="FFFFFF"/>
                </a:solidFill>
                <a:highlight>
                  <a:srgbClr val="FFFFFF"/>
                </a:highlight>
                <a:latin typeface="Roboto"/>
                <a:ea typeface="Roboto"/>
                <a:cs typeface="Roboto"/>
                <a:sym typeface="Roboto"/>
              </a:rPr>
              <a:t>The Telecommunications Act of 1996 was signed requiring the FCC to establish captioning rules, which led to 100% captioning for new programs effective January 1, 2006. Section 255 of the Communications Act was established requiring telecommunication services and equipment to be accessible and compatible. </a:t>
            </a:r>
            <a:r>
              <a:rPr lang="en-US" sz="300" dirty="0">
                <a:solidFill>
                  <a:srgbClr val="FFFFFF"/>
                </a:solidFill>
              </a:rPr>
              <a:t>Section 508 of the Rehabilitation Act was enacted to eliminate barriers in information technology, to make available new opportunities for people with disabilities, and to encourage development of technologies that will help achieve these goals. The </a:t>
            </a:r>
            <a:r>
              <a:rPr lang="en-US" sz="300" dirty="0">
                <a:solidFill>
                  <a:srgbClr val="FFFFFF"/>
                </a:solidFill>
                <a:highlight>
                  <a:srgbClr val="FFFFFF"/>
                </a:highlight>
                <a:latin typeface="Roboto"/>
                <a:ea typeface="Roboto"/>
                <a:cs typeface="Roboto"/>
                <a:sym typeface="Roboto"/>
              </a:rPr>
              <a:t>IDEA was reauthorized and included recognition of unique language and communication needs of deaf/HOH children. The FCC issued rules to increase TV captioning 1998.</a:t>
            </a:r>
          </a:p>
          <a:p>
            <a:pPr lvl="0">
              <a:lnSpc>
                <a:spcPct val="115000"/>
              </a:lnSpc>
              <a:buClr>
                <a:schemeClr val="dk1"/>
              </a:buClr>
              <a:buSzPts val="1100"/>
            </a:pPr>
            <a:r>
              <a:rPr lang="en-US" sz="300" dirty="0">
                <a:solidFill>
                  <a:srgbClr val="FFFFFF"/>
                </a:solidFill>
                <a:highlight>
                  <a:srgbClr val="FFFFFF"/>
                </a:highlight>
                <a:latin typeface="Roboto"/>
                <a:ea typeface="Roboto"/>
                <a:cs typeface="Roboto"/>
                <a:sym typeface="Roboto"/>
              </a:rPr>
              <a:t>Hearing aids inside the ear was introduced and Widex introduces first completely digital hearing aid</a:t>
            </a:r>
            <a:r>
              <a:rPr lang="en-US" sz="300" dirty="0">
                <a:solidFill>
                  <a:srgbClr val="FFFFFF"/>
                </a:solidFill>
                <a:highlight>
                  <a:srgbClr val="FFFFFF"/>
                </a:highlight>
                <a:ea typeface="Roboto"/>
              </a:rPr>
              <a:t>. </a:t>
            </a:r>
            <a:r>
              <a:rPr lang="en-US" sz="300" dirty="0">
                <a:solidFill>
                  <a:srgbClr val="FFFFFF"/>
                </a:solidFill>
              </a:rPr>
              <a:t>Also during this time WCAG 1.0 became a World Wide Web Consortium or W3C recommendation.</a:t>
            </a:r>
          </a:p>
          <a:p>
            <a:pPr lvl="0"/>
            <a:r>
              <a:rPr lang="en-US" sz="300" dirty="0">
                <a:solidFill>
                  <a:srgbClr val="FFFFFF"/>
                </a:solidFill>
              </a:rPr>
              <a:t>Since 2000…During the first ten years of the 2000s, Video Relay Service or VRS was coming to the forefront in providing video based relay services. The FCC recognizes the captioned telephone services and the IP or web based relay services. The Twenty-First Century Communications and Video Accessibility Act of 2010 was passed and required that videos shown on television with captions must also be captioned when shown online afterwards. There is still a struggle to get various entities to comply with this law, especially news stations. </a:t>
            </a:r>
          </a:p>
          <a:p>
            <a:pPr lvl="0">
              <a:lnSpc>
                <a:spcPct val="115000"/>
              </a:lnSpc>
              <a:buClr>
                <a:schemeClr val="dk1"/>
              </a:buClr>
              <a:buSzPts val="1100"/>
            </a:pPr>
            <a:r>
              <a:rPr lang="en-US" sz="300" dirty="0">
                <a:solidFill>
                  <a:srgbClr val="FFFFFF"/>
                </a:solidFill>
              </a:rPr>
              <a:t>FCC released rules requiring captioning of emergency information, Text-to-911 capabilities slowly emerged in cities, hearing aid compatibility rules for digital wireless telephones, and the FCC adopted video relay service or VRS standards, including 24 hours/7 day a week requirements. Also in recent years, captioning in movie theaters was mandated and slowly coming about.  WCAG 2.0 was published as a W3C recommendation in 2008.</a:t>
            </a:r>
          </a:p>
          <a:p>
            <a:endParaRPr lang="en-US" sz="300" dirty="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70" name="Shape 270"/>
          <p:cNvSpPr txBox="1"/>
          <p:nvPr/>
        </p:nvSpPr>
        <p:spPr>
          <a:xfrm>
            <a:off x="0" y="2335287"/>
            <a:ext cx="9143999" cy="203720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SzPts val="4000"/>
              <a:buFont typeface="Times New Roman"/>
              <a:buNone/>
            </a:pPr>
            <a:r>
              <a:rPr lang="en-GB" sz="4000" b="1" dirty="0">
                <a:solidFill>
                  <a:srgbClr val="FFFFFF"/>
                </a:solidFill>
                <a:latin typeface="Times New Roman"/>
                <a:ea typeface="Times New Roman"/>
                <a:cs typeface="Times New Roman"/>
                <a:sym typeface="Times New Roman"/>
              </a:rPr>
              <a:t>Transformation </a:t>
            </a:r>
          </a:p>
          <a:p>
            <a:pPr marL="0" marR="0" lvl="0" indent="0" algn="ctr" rtl="0">
              <a:lnSpc>
                <a:spcPct val="100000"/>
              </a:lnSpc>
              <a:spcBef>
                <a:spcPts val="0"/>
              </a:spcBef>
              <a:spcAft>
                <a:spcPts val="0"/>
              </a:spcAft>
              <a:buClr>
                <a:srgbClr val="FFFFFF"/>
              </a:buClr>
              <a:buSzPts val="4000"/>
              <a:buFont typeface="Times New Roman"/>
              <a:buNone/>
            </a:pPr>
            <a:r>
              <a:rPr lang="en-GB" sz="4000" b="1" dirty="0">
                <a:solidFill>
                  <a:srgbClr val="FFFFFF"/>
                </a:solidFill>
                <a:latin typeface="Times New Roman"/>
                <a:ea typeface="Times New Roman"/>
                <a:cs typeface="Times New Roman"/>
                <a:sym typeface="Times New Roman"/>
              </a:rPr>
              <a:t>of </a:t>
            </a:r>
          </a:p>
          <a:p>
            <a:pPr marL="0" marR="0" lvl="0" indent="0" algn="ctr" rtl="0">
              <a:lnSpc>
                <a:spcPct val="100000"/>
              </a:lnSpc>
              <a:spcBef>
                <a:spcPts val="0"/>
              </a:spcBef>
              <a:spcAft>
                <a:spcPts val="0"/>
              </a:spcAft>
              <a:buClr>
                <a:srgbClr val="FFFFFF"/>
              </a:buClr>
              <a:buSzPts val="4000"/>
              <a:buFont typeface="Times New Roman"/>
              <a:buNone/>
            </a:pPr>
            <a:r>
              <a:rPr lang="en-GB" sz="4000" b="1" dirty="0">
                <a:solidFill>
                  <a:srgbClr val="FFFFFF"/>
                </a:solidFill>
                <a:latin typeface="Times New Roman"/>
                <a:ea typeface="Times New Roman"/>
                <a:cs typeface="Times New Roman"/>
                <a:sym typeface="Times New Roman"/>
              </a:rPr>
              <a:t>Communication Access</a:t>
            </a:r>
            <a:endParaRPr sz="4000" b="1" dirty="0">
              <a:solidFill>
                <a:srgbClr val="FFFFFF"/>
              </a:solidFill>
              <a:latin typeface="Times New Roman"/>
              <a:ea typeface="Times New Roman"/>
              <a:cs typeface="Times New Roman"/>
              <a:sym typeface="Times New Roman"/>
            </a:endParaRPr>
          </a:p>
        </p:txBody>
      </p:sp>
      <p:sp>
        <p:nvSpPr>
          <p:cNvPr id="268" name="Shape 268"/>
          <p:cNvSpPr txBox="1"/>
          <p:nvPr/>
        </p:nvSpPr>
        <p:spPr>
          <a:xfrm>
            <a:off x="8497765" y="6489578"/>
            <a:ext cx="433138" cy="12553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GB" sz="800" b="1">
                <a:solidFill>
                  <a:schemeClr val="lt2"/>
                </a:solidFill>
                <a:latin typeface="Arial"/>
                <a:ea typeface="Arial"/>
                <a:cs typeface="Arial"/>
                <a:sym typeface="Arial"/>
              </a:rPr>
              <a:t>6</a:t>
            </a:fld>
            <a:endParaRPr sz="800" b="1" dirty="0">
              <a:solidFill>
                <a:schemeClr val="lt2"/>
              </a:solidFill>
              <a:latin typeface="Arial"/>
              <a:ea typeface="Arial"/>
              <a:cs typeface="Arial"/>
              <a:sym typeface="Arial"/>
            </a:endParaRPr>
          </a:p>
        </p:txBody>
      </p:sp>
      <p:sp>
        <p:nvSpPr>
          <p:cNvPr id="269" name="Shape 269"/>
          <p:cNvSpPr txBox="1"/>
          <p:nvPr/>
        </p:nvSpPr>
        <p:spPr>
          <a:xfrm>
            <a:off x="6293644" y="6494370"/>
            <a:ext cx="2135978" cy="116681"/>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2"/>
              </a:buClr>
              <a:buSzPts val="700"/>
              <a:buFont typeface="Arial"/>
              <a:buNone/>
            </a:pPr>
            <a:r>
              <a:rPr lang="en-GB" sz="700" b="1" i="0" dirty="0">
                <a:solidFill>
                  <a:schemeClr val="lt2"/>
                </a:solidFill>
                <a:latin typeface="Arial"/>
                <a:ea typeface="Arial"/>
                <a:cs typeface="Arial"/>
                <a:sym typeface="Arial"/>
              </a:rPr>
              <a:t>Presentation Title Arial Bold 7 pt</a:t>
            </a:r>
            <a:endParaRPr sz="700" b="1" i="0" dirty="0">
              <a:solidFill>
                <a:schemeClr val="lt2"/>
              </a:solidFill>
              <a:latin typeface="Arial"/>
              <a:ea typeface="Arial"/>
              <a:cs typeface="Arial"/>
              <a:sym typeface="Arial"/>
            </a:endParaRPr>
          </a:p>
        </p:txBody>
      </p:sp>
      <p:sp>
        <p:nvSpPr>
          <p:cNvPr id="3" name="TextBox 2"/>
          <p:cNvSpPr txBox="1"/>
          <p:nvPr/>
        </p:nvSpPr>
        <p:spPr>
          <a:xfrm>
            <a:off x="648392" y="538885"/>
            <a:ext cx="1163782" cy="584775"/>
          </a:xfrm>
          <a:prstGeom prst="rect">
            <a:avLst/>
          </a:prstGeom>
          <a:noFill/>
        </p:spPr>
        <p:txBody>
          <a:bodyPr wrap="square" rtlCol="0">
            <a:spAutoFit/>
          </a:bodyPr>
          <a:lstStyle/>
          <a:p>
            <a:pPr lvl="0"/>
            <a:r>
              <a:rPr lang="en-US" sz="300" dirty="0">
                <a:solidFill>
                  <a:srgbClr val="003057"/>
                </a:solidFill>
              </a:rPr>
              <a:t>Transformation of Communication Access</a:t>
            </a:r>
          </a:p>
          <a:p>
            <a:pPr lvl="0"/>
            <a:r>
              <a:rPr lang="en-US" sz="300" dirty="0">
                <a:solidFill>
                  <a:srgbClr val="003057"/>
                </a:solidFill>
              </a:rPr>
              <a:t>As you heard earlier, through the years, as we become more and more digital, we have seen a true transformation in communication access tools for those who are deaf or hard of hearing. Julie and Jennifer will now talk more about Communication Access.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86" name="Shape 286"/>
          <p:cNvSpPr txBox="1"/>
          <p:nvPr/>
        </p:nvSpPr>
        <p:spPr>
          <a:xfrm>
            <a:off x="540000" y="457479"/>
            <a:ext cx="8055360" cy="1144958"/>
          </a:xfrm>
          <a:prstGeom prst="rect">
            <a:avLst/>
          </a:prstGeom>
          <a:noFill/>
          <a:ln>
            <a:noFill/>
          </a:ln>
        </p:spPr>
        <p:txBody>
          <a:bodyPr spcFirstLastPara="1" wrap="square" lIns="0" tIns="0" rIns="0" bIns="0" anchor="t" anchorCtr="0">
            <a:noAutofit/>
          </a:bodyPr>
          <a:lstStyle/>
          <a:p>
            <a:pPr marL="0" marR="0" lvl="0" indent="0" rtl="0">
              <a:lnSpc>
                <a:spcPct val="117647"/>
              </a:lnSpc>
              <a:spcBef>
                <a:spcPts val="0"/>
              </a:spcBef>
              <a:spcAft>
                <a:spcPts val="0"/>
              </a:spcAft>
              <a:buClr>
                <a:srgbClr val="FFFFFF"/>
              </a:buClr>
              <a:buSzPts val="3400"/>
              <a:buFont typeface="Times New Roman"/>
              <a:buNone/>
            </a:pPr>
            <a:r>
              <a:rPr lang="en-GB" sz="3400" b="1" dirty="0">
                <a:solidFill>
                  <a:srgbClr val="FFFFFF"/>
                </a:solidFill>
                <a:latin typeface="Times New Roman"/>
                <a:ea typeface="Times New Roman"/>
                <a:cs typeface="Times New Roman"/>
                <a:sym typeface="Times New Roman"/>
              </a:rPr>
              <a:t>Transformation of Communication Access</a:t>
            </a:r>
          </a:p>
          <a:p>
            <a:pPr marL="0" marR="0" lvl="0" indent="0" algn="r" rtl="0">
              <a:lnSpc>
                <a:spcPct val="117647"/>
              </a:lnSpc>
              <a:spcBef>
                <a:spcPts val="0"/>
              </a:spcBef>
              <a:spcAft>
                <a:spcPts val="0"/>
              </a:spcAft>
              <a:buClr>
                <a:srgbClr val="FFFFFF"/>
              </a:buClr>
              <a:buSzPts val="3400"/>
              <a:buFont typeface="Times New Roman"/>
              <a:buNone/>
            </a:pPr>
            <a:r>
              <a:rPr lang="en-GB" sz="3400" b="1" dirty="0">
                <a:solidFill>
                  <a:srgbClr val="FFFFFF"/>
                </a:solidFill>
                <a:latin typeface="Times New Roman"/>
                <a:ea typeface="Times New Roman"/>
                <a:cs typeface="Times New Roman"/>
                <a:sym typeface="Times New Roman"/>
              </a:rPr>
              <a:t>- Interpreting</a:t>
            </a:r>
          </a:p>
        </p:txBody>
      </p:sp>
      <p:pic>
        <p:nvPicPr>
          <p:cNvPr id="281" name="Shape 281"/>
          <p:cNvPicPr preferRelativeResize="0"/>
          <p:nvPr/>
        </p:nvPicPr>
        <p:blipFill rotWithShape="1">
          <a:blip r:embed="rId3">
            <a:alphaModFix/>
          </a:blip>
          <a:srcRect/>
          <a:stretch/>
        </p:blipFill>
        <p:spPr>
          <a:xfrm>
            <a:off x="686304" y="1818767"/>
            <a:ext cx="2654304" cy="2654304"/>
          </a:xfrm>
          <a:prstGeom prst="rect">
            <a:avLst/>
          </a:prstGeom>
          <a:noFill/>
          <a:ln>
            <a:noFill/>
          </a:ln>
        </p:spPr>
      </p:pic>
      <p:sp>
        <p:nvSpPr>
          <p:cNvPr id="284" name="Shape 284"/>
          <p:cNvSpPr txBox="1"/>
          <p:nvPr/>
        </p:nvSpPr>
        <p:spPr>
          <a:xfrm>
            <a:off x="686303" y="4557234"/>
            <a:ext cx="2654305" cy="536998"/>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rgbClr val="FFFFFF"/>
              </a:buClr>
              <a:buSzPts val="2800"/>
              <a:buFont typeface="Times New Roman"/>
              <a:buNone/>
            </a:pPr>
            <a:r>
              <a:rPr lang="en-GB" sz="2800" b="1" dirty="0">
                <a:solidFill>
                  <a:srgbClr val="FFFFFF"/>
                </a:solidFill>
                <a:latin typeface="Times New Roman"/>
                <a:ea typeface="Times New Roman"/>
                <a:cs typeface="Times New Roman"/>
                <a:sym typeface="Times New Roman"/>
              </a:rPr>
              <a:t>Live Interpreting</a:t>
            </a:r>
            <a:endParaRPr sz="2800" b="1" dirty="0">
              <a:solidFill>
                <a:srgbClr val="FFFFFF"/>
              </a:solidFill>
              <a:latin typeface="Times New Roman"/>
              <a:ea typeface="Times New Roman"/>
              <a:cs typeface="Times New Roman"/>
              <a:sym typeface="Times New Roman"/>
            </a:endParaRPr>
          </a:p>
        </p:txBody>
      </p:sp>
      <p:sp>
        <p:nvSpPr>
          <p:cNvPr id="280" name="Shape 280"/>
          <p:cNvSpPr txBox="1"/>
          <p:nvPr/>
        </p:nvSpPr>
        <p:spPr>
          <a:xfrm rot="-5400000">
            <a:off x="-644991" y="3141777"/>
            <a:ext cx="2547171" cy="115416"/>
          </a:xfrm>
          <a:prstGeom prst="rect">
            <a:avLst/>
          </a:prstGeom>
          <a:noFill/>
          <a:ln>
            <a:noFill/>
          </a:ln>
        </p:spPr>
        <p:txBody>
          <a:bodyPr spcFirstLastPara="1" wrap="square" lIns="0" tIns="0" rIns="0" bIns="0" anchor="t" anchorCtr="0">
            <a:noAutofit/>
          </a:bodyPr>
          <a:lstStyle/>
          <a:p>
            <a:pPr marL="0" marR="0" lvl="0" indent="0" algn="r" rtl="0">
              <a:lnSpc>
                <a:spcPct val="112500"/>
              </a:lnSpc>
              <a:spcBef>
                <a:spcPts val="0"/>
              </a:spcBef>
              <a:spcAft>
                <a:spcPts val="0"/>
              </a:spcAft>
              <a:buNone/>
            </a:pPr>
            <a:r>
              <a:rPr lang="en-GB" sz="800" dirty="0">
                <a:solidFill>
                  <a:srgbClr val="FFFFFF"/>
                </a:solidFill>
                <a:latin typeface="Arial"/>
                <a:ea typeface="Arial"/>
                <a:cs typeface="Arial"/>
                <a:sym typeface="Arial"/>
              </a:rPr>
              <a:t>Source: Varvara Romashkina, sign language interpreter</a:t>
            </a:r>
            <a:endParaRPr sz="700" dirty="0">
              <a:solidFill>
                <a:srgbClr val="FFFFFF"/>
              </a:solidFill>
              <a:latin typeface="Arial"/>
              <a:ea typeface="Arial"/>
              <a:cs typeface="Arial"/>
              <a:sym typeface="Arial"/>
            </a:endParaRPr>
          </a:p>
        </p:txBody>
      </p:sp>
      <p:cxnSp>
        <p:nvCxnSpPr>
          <p:cNvPr id="282" name="Shape 282"/>
          <p:cNvCxnSpPr>
            <a:endCxn id="283" idx="1"/>
          </p:cNvCxnSpPr>
          <p:nvPr/>
        </p:nvCxnSpPr>
        <p:spPr>
          <a:xfrm>
            <a:off x="3340547" y="3117135"/>
            <a:ext cx="2072700" cy="1209000"/>
          </a:xfrm>
          <a:prstGeom prst="bentConnector3">
            <a:avLst>
              <a:gd name="adj1" fmla="val 50001"/>
            </a:avLst>
          </a:prstGeom>
          <a:noFill/>
          <a:ln w="38100" cap="flat" cmpd="sng">
            <a:solidFill>
              <a:srgbClr val="FFFFFF"/>
            </a:solidFill>
            <a:prstDash val="solid"/>
            <a:round/>
            <a:headEnd type="none" w="sm" len="sm"/>
            <a:tailEnd type="triangle" w="med" len="med"/>
          </a:ln>
        </p:spPr>
      </p:cxnSp>
      <p:pic>
        <p:nvPicPr>
          <p:cNvPr id="283" name="Shape 283"/>
          <p:cNvPicPr preferRelativeResize="0"/>
          <p:nvPr/>
        </p:nvPicPr>
        <p:blipFill rotWithShape="1">
          <a:blip r:embed="rId4">
            <a:alphaModFix/>
          </a:blip>
          <a:srcRect/>
          <a:stretch/>
        </p:blipFill>
        <p:spPr>
          <a:xfrm>
            <a:off x="5413247" y="3180087"/>
            <a:ext cx="3096709" cy="2292097"/>
          </a:xfrm>
          <a:prstGeom prst="rect">
            <a:avLst/>
          </a:prstGeom>
          <a:noFill/>
          <a:ln>
            <a:noFill/>
          </a:ln>
        </p:spPr>
      </p:pic>
      <p:sp>
        <p:nvSpPr>
          <p:cNvPr id="276" name="Shape 276"/>
          <p:cNvSpPr txBox="1">
            <a:spLocks noGrp="1"/>
          </p:cNvSpPr>
          <p:nvPr>
            <p:ph type="title"/>
          </p:nvPr>
        </p:nvSpPr>
        <p:spPr>
          <a:xfrm>
            <a:off x="5401056" y="5438040"/>
            <a:ext cx="3194304" cy="474785"/>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Clr>
                <a:srgbClr val="FFFFFF"/>
              </a:buClr>
              <a:buSzPts val="2800"/>
              <a:buFont typeface="Times New Roman"/>
              <a:buNone/>
            </a:pPr>
            <a:r>
              <a:rPr lang="en-GB" sz="2800" b="1" i="0" u="none" strike="noStrike" cap="none" dirty="0">
                <a:solidFill>
                  <a:srgbClr val="FFFFFF"/>
                </a:solidFill>
                <a:latin typeface="Times New Roman"/>
                <a:ea typeface="Times New Roman"/>
                <a:cs typeface="Times New Roman"/>
                <a:sym typeface="Times New Roman"/>
              </a:rPr>
              <a:t>Remote Interpreting</a:t>
            </a:r>
            <a:endParaRPr sz="2800" b="1" i="0" u="none" strike="noStrike" cap="none" dirty="0">
              <a:solidFill>
                <a:srgbClr val="FFFFFF"/>
              </a:solidFill>
              <a:latin typeface="Times New Roman"/>
              <a:ea typeface="Times New Roman"/>
              <a:cs typeface="Times New Roman"/>
              <a:sym typeface="Times New Roman"/>
            </a:endParaRPr>
          </a:p>
        </p:txBody>
      </p:sp>
      <p:sp>
        <p:nvSpPr>
          <p:cNvPr id="285" name="Shape 285"/>
          <p:cNvSpPr txBox="1"/>
          <p:nvPr/>
        </p:nvSpPr>
        <p:spPr>
          <a:xfrm rot="5400000">
            <a:off x="7618267" y="4141060"/>
            <a:ext cx="2042226" cy="115416"/>
          </a:xfrm>
          <a:prstGeom prst="rect">
            <a:avLst/>
          </a:prstGeom>
          <a:noFill/>
          <a:ln>
            <a:noFill/>
          </a:ln>
        </p:spPr>
        <p:txBody>
          <a:bodyPr spcFirstLastPara="1" wrap="square" lIns="0" tIns="0" rIns="0" bIns="0" anchor="t" anchorCtr="0">
            <a:noAutofit/>
          </a:bodyPr>
          <a:lstStyle/>
          <a:p>
            <a:pPr marL="0" marR="0" lvl="0" indent="0" algn="r" rtl="0">
              <a:lnSpc>
                <a:spcPct val="112500"/>
              </a:lnSpc>
              <a:spcBef>
                <a:spcPts val="0"/>
              </a:spcBef>
              <a:spcAft>
                <a:spcPts val="0"/>
              </a:spcAft>
              <a:buNone/>
            </a:pPr>
            <a:r>
              <a:rPr lang="en-GB" sz="800" dirty="0">
                <a:solidFill>
                  <a:srgbClr val="FFFFFF"/>
                </a:solidFill>
                <a:latin typeface="Arial"/>
                <a:ea typeface="Arial"/>
                <a:cs typeface="Arial"/>
                <a:sym typeface="Arial"/>
              </a:rPr>
              <a:t>Source: Significan't SignVideo, London, U.K.</a:t>
            </a:r>
            <a:endParaRPr sz="700" dirty="0">
              <a:solidFill>
                <a:srgbClr val="FFFFFF"/>
              </a:solidFill>
              <a:latin typeface="Arial"/>
              <a:ea typeface="Arial"/>
              <a:cs typeface="Arial"/>
              <a:sym typeface="Arial"/>
            </a:endParaRPr>
          </a:p>
        </p:txBody>
      </p:sp>
      <p:sp>
        <p:nvSpPr>
          <p:cNvPr id="278" name="Shape 278"/>
          <p:cNvSpPr txBox="1"/>
          <p:nvPr/>
        </p:nvSpPr>
        <p:spPr>
          <a:xfrm>
            <a:off x="8497765" y="6489578"/>
            <a:ext cx="433138" cy="12553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GB" sz="800" b="1">
                <a:solidFill>
                  <a:schemeClr val="lt2"/>
                </a:solidFill>
                <a:latin typeface="Arial"/>
                <a:ea typeface="Arial"/>
                <a:cs typeface="Arial"/>
                <a:sym typeface="Arial"/>
              </a:rPr>
              <a:t>7</a:t>
            </a:fld>
            <a:endParaRPr sz="800" b="1" dirty="0">
              <a:solidFill>
                <a:schemeClr val="lt2"/>
              </a:solidFill>
              <a:latin typeface="Arial"/>
              <a:ea typeface="Arial"/>
              <a:cs typeface="Arial"/>
              <a:sym typeface="Arial"/>
            </a:endParaRPr>
          </a:p>
        </p:txBody>
      </p:sp>
      <p:sp>
        <p:nvSpPr>
          <p:cNvPr id="279" name="Shape 279"/>
          <p:cNvSpPr txBox="1"/>
          <p:nvPr/>
        </p:nvSpPr>
        <p:spPr>
          <a:xfrm>
            <a:off x="5620871" y="6494370"/>
            <a:ext cx="2808751" cy="120742"/>
          </a:xfrm>
          <a:prstGeom prst="rect">
            <a:avLst/>
          </a:prstGeom>
          <a:noFill/>
          <a:ln>
            <a:noFill/>
          </a:ln>
        </p:spPr>
        <p:txBody>
          <a:bodyPr spcFirstLastPara="1" wrap="square" lIns="0" tIns="0" rIns="0" bIns="0" anchor="b" anchorCtr="0">
            <a:noAutofit/>
          </a:bodyPr>
          <a:lstStyle/>
          <a:p>
            <a:pPr lvl="0" algn="r">
              <a:buClr>
                <a:schemeClr val="dk1"/>
              </a:buClr>
              <a:buSzPts val="700"/>
            </a:pPr>
            <a:r>
              <a:rPr lang="en-GB" sz="700" b="1" dirty="0">
                <a:solidFill>
                  <a:srgbClr val="FFFFFF"/>
                </a:solidFill>
              </a:rPr>
              <a:t>Hearing Loss and Communication Access in a Digital World</a:t>
            </a:r>
          </a:p>
        </p:txBody>
      </p:sp>
      <p:sp>
        <p:nvSpPr>
          <p:cNvPr id="2" name="TextBox 1"/>
          <p:cNvSpPr txBox="1"/>
          <p:nvPr/>
        </p:nvSpPr>
        <p:spPr>
          <a:xfrm>
            <a:off x="2013455" y="5766303"/>
            <a:ext cx="881149" cy="723275"/>
          </a:xfrm>
          <a:prstGeom prst="rect">
            <a:avLst/>
          </a:prstGeom>
          <a:noFill/>
        </p:spPr>
        <p:txBody>
          <a:bodyPr wrap="square" rtlCol="0">
            <a:spAutoFit/>
          </a:bodyPr>
          <a:lstStyle/>
          <a:p>
            <a:pPr lvl="0"/>
            <a:r>
              <a:rPr lang="en-US" sz="300" dirty="0">
                <a:solidFill>
                  <a:srgbClr val="003057"/>
                </a:solidFill>
              </a:rPr>
              <a:t>Transformation of Communication Access</a:t>
            </a:r>
          </a:p>
          <a:p>
            <a:pPr lvl="0"/>
            <a:r>
              <a:rPr lang="en-US" sz="300" dirty="0">
                <a:solidFill>
                  <a:srgbClr val="003057"/>
                </a:solidFill>
              </a:rPr>
              <a:t>As you heard earlier, through the years, as we become more and more digital, we have seen a true transformation in communication access tools for those who are deaf or hard of hearing. Julie and Jennifer will now talk more about Communication Access.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6" name="Shape 306"/>
          <p:cNvSpPr txBox="1"/>
          <p:nvPr/>
        </p:nvSpPr>
        <p:spPr>
          <a:xfrm>
            <a:off x="540000" y="305077"/>
            <a:ext cx="8055300" cy="654900"/>
          </a:xfrm>
          <a:prstGeom prst="rect">
            <a:avLst/>
          </a:prstGeom>
          <a:noFill/>
          <a:ln>
            <a:noFill/>
          </a:ln>
        </p:spPr>
        <p:txBody>
          <a:bodyPr spcFirstLastPara="1" wrap="square" lIns="0" tIns="0" rIns="0" bIns="0" anchor="t" anchorCtr="0">
            <a:noAutofit/>
          </a:bodyPr>
          <a:lstStyle/>
          <a:p>
            <a:pPr lvl="0">
              <a:lnSpc>
                <a:spcPct val="117647"/>
              </a:lnSpc>
              <a:buClr>
                <a:srgbClr val="FFFFFF"/>
              </a:buClr>
              <a:buSzPts val="3400"/>
            </a:pPr>
            <a:r>
              <a:rPr lang="en-GB" sz="3400" b="1" dirty="0">
                <a:solidFill>
                  <a:srgbClr val="FFFFFF"/>
                </a:solidFill>
                <a:latin typeface="Times New Roman"/>
                <a:ea typeface="Times New Roman"/>
                <a:cs typeface="Times New Roman"/>
                <a:sym typeface="Times New Roman"/>
              </a:rPr>
              <a:t>Transformation of Communication Access</a:t>
            </a:r>
          </a:p>
          <a:p>
            <a:pPr lvl="0" algn="r">
              <a:lnSpc>
                <a:spcPct val="117647"/>
              </a:lnSpc>
              <a:buClr>
                <a:srgbClr val="FFFFFF"/>
              </a:buClr>
              <a:buSzPts val="3400"/>
            </a:pPr>
            <a:r>
              <a:rPr lang="en-GB" sz="3400" b="1" dirty="0">
                <a:solidFill>
                  <a:srgbClr val="FFFFFF"/>
                </a:solidFill>
                <a:latin typeface="Times New Roman"/>
                <a:ea typeface="Times New Roman"/>
                <a:cs typeface="Times New Roman"/>
                <a:sym typeface="Times New Roman"/>
              </a:rPr>
              <a:t>- Tools</a:t>
            </a:r>
          </a:p>
        </p:txBody>
      </p:sp>
      <p:pic>
        <p:nvPicPr>
          <p:cNvPr id="309" name="Shape 309"/>
          <p:cNvPicPr preferRelativeResize="0"/>
          <p:nvPr/>
        </p:nvPicPr>
        <p:blipFill rotWithShape="1">
          <a:blip r:embed="rId3">
            <a:alphaModFix/>
          </a:blip>
          <a:srcRect/>
          <a:stretch/>
        </p:blipFill>
        <p:spPr>
          <a:xfrm>
            <a:off x="683880" y="1562888"/>
            <a:ext cx="1526036" cy="1518205"/>
          </a:xfrm>
          <a:prstGeom prst="rect">
            <a:avLst/>
          </a:prstGeom>
          <a:noFill/>
          <a:ln>
            <a:noFill/>
          </a:ln>
        </p:spPr>
      </p:pic>
      <p:sp>
        <p:nvSpPr>
          <p:cNvPr id="310" name="Shape 310"/>
          <p:cNvSpPr txBox="1"/>
          <p:nvPr/>
        </p:nvSpPr>
        <p:spPr>
          <a:xfrm>
            <a:off x="683879" y="3169452"/>
            <a:ext cx="1526036" cy="36007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SzPts val="1600"/>
              <a:buFont typeface="Times New Roman"/>
              <a:buNone/>
            </a:pPr>
            <a:r>
              <a:rPr lang="en-GB" sz="1600" b="1" dirty="0">
                <a:solidFill>
                  <a:srgbClr val="FFFFFF"/>
                </a:solidFill>
                <a:latin typeface="Times New Roman"/>
                <a:ea typeface="Times New Roman"/>
                <a:cs typeface="Times New Roman"/>
                <a:sym typeface="Times New Roman"/>
              </a:rPr>
              <a:t>Early Teletypewriter</a:t>
            </a:r>
            <a:endParaRPr sz="1600" b="1" dirty="0">
              <a:solidFill>
                <a:srgbClr val="FFFFFF"/>
              </a:solidFill>
              <a:latin typeface="Times New Roman"/>
              <a:ea typeface="Times New Roman"/>
              <a:cs typeface="Times New Roman"/>
              <a:sym typeface="Times New Roman"/>
            </a:endParaRPr>
          </a:p>
        </p:txBody>
      </p:sp>
      <p:pic>
        <p:nvPicPr>
          <p:cNvPr id="307" name="Shape 307"/>
          <p:cNvPicPr preferRelativeResize="0"/>
          <p:nvPr/>
        </p:nvPicPr>
        <p:blipFill rotWithShape="1">
          <a:blip r:embed="rId4">
            <a:alphaModFix/>
          </a:blip>
          <a:srcRect/>
          <a:stretch/>
        </p:blipFill>
        <p:spPr>
          <a:xfrm>
            <a:off x="3061063" y="1519034"/>
            <a:ext cx="1817550" cy="1639451"/>
          </a:xfrm>
          <a:prstGeom prst="rect">
            <a:avLst/>
          </a:prstGeom>
          <a:noFill/>
          <a:ln>
            <a:noFill/>
          </a:ln>
        </p:spPr>
      </p:pic>
      <p:sp>
        <p:nvSpPr>
          <p:cNvPr id="305" name="Shape 305"/>
          <p:cNvSpPr txBox="1"/>
          <p:nvPr/>
        </p:nvSpPr>
        <p:spPr>
          <a:xfrm>
            <a:off x="3061063" y="3234463"/>
            <a:ext cx="1817550" cy="28409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SzPts val="1600"/>
              <a:buFont typeface="Times New Roman"/>
              <a:buNone/>
            </a:pPr>
            <a:r>
              <a:rPr lang="en-GB" sz="1600" b="1" dirty="0">
                <a:solidFill>
                  <a:srgbClr val="FFFFFF"/>
                </a:solidFill>
                <a:latin typeface="Times New Roman"/>
                <a:ea typeface="Times New Roman"/>
                <a:cs typeface="Times New Roman"/>
                <a:sym typeface="Times New Roman"/>
              </a:rPr>
              <a:t>Teletypewriter</a:t>
            </a:r>
            <a:endParaRPr sz="1600" b="1" dirty="0">
              <a:solidFill>
                <a:srgbClr val="FFFFFF"/>
              </a:solidFill>
              <a:latin typeface="Times New Roman"/>
              <a:ea typeface="Times New Roman"/>
              <a:cs typeface="Times New Roman"/>
              <a:sym typeface="Times New Roman"/>
            </a:endParaRPr>
          </a:p>
        </p:txBody>
      </p:sp>
      <p:pic>
        <p:nvPicPr>
          <p:cNvPr id="311" name="Shape 311"/>
          <p:cNvPicPr preferRelativeResize="0"/>
          <p:nvPr/>
        </p:nvPicPr>
        <p:blipFill>
          <a:blip r:embed="rId5">
            <a:alphaModFix/>
          </a:blip>
          <a:stretch>
            <a:fillRect/>
          </a:stretch>
        </p:blipFill>
        <p:spPr>
          <a:xfrm>
            <a:off x="5428180" y="1458239"/>
            <a:ext cx="1817551" cy="1620621"/>
          </a:xfrm>
          <a:prstGeom prst="rect">
            <a:avLst/>
          </a:prstGeom>
          <a:noFill/>
          <a:ln>
            <a:noFill/>
          </a:ln>
        </p:spPr>
      </p:pic>
      <p:sp>
        <p:nvSpPr>
          <p:cNvPr id="312" name="Shape 312"/>
          <p:cNvSpPr txBox="1"/>
          <p:nvPr/>
        </p:nvSpPr>
        <p:spPr>
          <a:xfrm>
            <a:off x="5428180" y="2926459"/>
            <a:ext cx="1762395" cy="462038"/>
          </a:xfrm>
          <a:prstGeom prst="rect">
            <a:avLst/>
          </a:prstGeom>
          <a:noFill/>
          <a:ln>
            <a:noFill/>
          </a:ln>
        </p:spPr>
        <p:txBody>
          <a:bodyPr spcFirstLastPara="1" wrap="square" lIns="0" tIns="0" rIns="0" bIns="0" anchor="t" anchorCtr="0">
            <a:noAutofit/>
          </a:bodyPr>
          <a:lstStyle/>
          <a:p>
            <a:pPr marL="0" marR="0" lvl="0" indent="0" algn="ctr" rtl="0">
              <a:lnSpc>
                <a:spcPct val="250000"/>
              </a:lnSpc>
              <a:spcBef>
                <a:spcPts val="0"/>
              </a:spcBef>
              <a:spcAft>
                <a:spcPts val="0"/>
              </a:spcAft>
              <a:buClr>
                <a:srgbClr val="FFFFFF"/>
              </a:buClr>
              <a:buSzPts val="1600"/>
              <a:buFont typeface="Times New Roman"/>
              <a:buNone/>
            </a:pPr>
            <a:r>
              <a:rPr lang="en-GB" sz="1600" b="1" dirty="0">
                <a:solidFill>
                  <a:srgbClr val="FFFFFF"/>
                </a:solidFill>
                <a:latin typeface="Times New Roman"/>
                <a:ea typeface="Times New Roman"/>
                <a:cs typeface="Times New Roman"/>
                <a:sym typeface="Times New Roman"/>
              </a:rPr>
              <a:t>Compact TTY</a:t>
            </a:r>
            <a:endParaRPr sz="1600" b="1" dirty="0">
              <a:solidFill>
                <a:srgbClr val="FFFFFF"/>
              </a:solidFill>
              <a:latin typeface="Times New Roman"/>
              <a:ea typeface="Times New Roman"/>
              <a:cs typeface="Times New Roman"/>
              <a:sym typeface="Times New Roman"/>
            </a:endParaRPr>
          </a:p>
        </p:txBody>
      </p:sp>
      <p:pic>
        <p:nvPicPr>
          <p:cNvPr id="25" name="Shape 329">
            <a:extLst>
              <a:ext uri="{FF2B5EF4-FFF2-40B4-BE49-F238E27FC236}">
                <a16:creationId xmlns="" xmlns:a16="http://schemas.microsoft.com/office/drawing/2014/main" id="{90C2B8BB-7A7F-DD4C-BAE3-BD2E2E2FFF63}"/>
              </a:ext>
            </a:extLst>
          </p:cNvPr>
          <p:cNvPicPr preferRelativeResize="0"/>
          <p:nvPr/>
        </p:nvPicPr>
        <p:blipFill>
          <a:blip r:embed="rId6">
            <a:alphaModFix/>
          </a:blip>
          <a:stretch>
            <a:fillRect/>
          </a:stretch>
        </p:blipFill>
        <p:spPr>
          <a:xfrm>
            <a:off x="592809" y="4028019"/>
            <a:ext cx="1066758" cy="1123837"/>
          </a:xfrm>
          <a:prstGeom prst="rect">
            <a:avLst/>
          </a:prstGeom>
          <a:noFill/>
          <a:ln>
            <a:noFill/>
          </a:ln>
        </p:spPr>
      </p:pic>
      <p:pic>
        <p:nvPicPr>
          <p:cNvPr id="26" name="Shape 330">
            <a:extLst>
              <a:ext uri="{FF2B5EF4-FFF2-40B4-BE49-F238E27FC236}">
                <a16:creationId xmlns="" xmlns:a16="http://schemas.microsoft.com/office/drawing/2014/main" id="{27E047B6-2F83-7E4D-8789-26276C02767E}"/>
              </a:ext>
            </a:extLst>
          </p:cNvPr>
          <p:cNvPicPr preferRelativeResize="0"/>
          <p:nvPr/>
        </p:nvPicPr>
        <p:blipFill>
          <a:blip r:embed="rId7">
            <a:alphaModFix/>
          </a:blip>
          <a:stretch>
            <a:fillRect/>
          </a:stretch>
        </p:blipFill>
        <p:spPr>
          <a:xfrm>
            <a:off x="1522109" y="4441955"/>
            <a:ext cx="1047489" cy="1099875"/>
          </a:xfrm>
          <a:prstGeom prst="rect">
            <a:avLst/>
          </a:prstGeom>
          <a:noFill/>
          <a:ln>
            <a:noFill/>
          </a:ln>
        </p:spPr>
      </p:pic>
      <p:sp>
        <p:nvSpPr>
          <p:cNvPr id="27" name="Shape 308">
            <a:extLst>
              <a:ext uri="{FF2B5EF4-FFF2-40B4-BE49-F238E27FC236}">
                <a16:creationId xmlns="" xmlns:a16="http://schemas.microsoft.com/office/drawing/2014/main" id="{1B624359-DF53-8E45-AA40-196B3159CC79}"/>
              </a:ext>
            </a:extLst>
          </p:cNvPr>
          <p:cNvSpPr txBox="1"/>
          <p:nvPr/>
        </p:nvSpPr>
        <p:spPr>
          <a:xfrm>
            <a:off x="592809" y="5749753"/>
            <a:ext cx="1878087" cy="355349"/>
          </a:xfrm>
          <a:prstGeom prst="rect">
            <a:avLst/>
          </a:prstGeom>
          <a:noFill/>
          <a:ln>
            <a:noFill/>
          </a:ln>
        </p:spPr>
        <p:txBody>
          <a:bodyPr spcFirstLastPara="1" wrap="square" lIns="0" tIns="0" rIns="0" bIns="0" anchor="b" anchorCtr="0">
            <a:noAutofit/>
          </a:bodyPr>
          <a:lstStyle/>
          <a:p>
            <a:pPr marL="0" marR="0" lvl="0" indent="0" algn="ctr" rtl="0">
              <a:lnSpc>
                <a:spcPct val="250000"/>
              </a:lnSpc>
              <a:spcBef>
                <a:spcPts val="0"/>
              </a:spcBef>
              <a:spcAft>
                <a:spcPts val="0"/>
              </a:spcAft>
              <a:buClr>
                <a:srgbClr val="FFFFFF"/>
              </a:buClr>
              <a:buSzPts val="1600"/>
              <a:buFont typeface="Times New Roman"/>
              <a:buNone/>
            </a:pPr>
            <a:r>
              <a:rPr lang="en-GB" sz="1600" b="1" dirty="0">
                <a:solidFill>
                  <a:srgbClr val="FFFFFF"/>
                </a:solidFill>
                <a:latin typeface="Times New Roman"/>
                <a:ea typeface="Times New Roman"/>
                <a:cs typeface="Times New Roman"/>
                <a:sym typeface="Times New Roman"/>
              </a:rPr>
              <a:t>Pagers</a:t>
            </a:r>
            <a:endParaRPr sz="1600" b="1" dirty="0">
              <a:solidFill>
                <a:srgbClr val="FFFFFF"/>
              </a:solidFill>
              <a:latin typeface="Times New Roman"/>
              <a:ea typeface="Times New Roman"/>
              <a:cs typeface="Times New Roman"/>
              <a:sym typeface="Times New Roman"/>
            </a:endParaRPr>
          </a:p>
        </p:txBody>
      </p:sp>
      <p:pic>
        <p:nvPicPr>
          <p:cNvPr id="314" name="Shape 314"/>
          <p:cNvPicPr preferRelativeResize="0"/>
          <p:nvPr/>
        </p:nvPicPr>
        <p:blipFill>
          <a:blip r:embed="rId8">
            <a:alphaModFix/>
          </a:blip>
          <a:stretch>
            <a:fillRect/>
          </a:stretch>
        </p:blipFill>
        <p:spPr>
          <a:xfrm>
            <a:off x="2897774" y="3862930"/>
            <a:ext cx="1848260" cy="2162149"/>
          </a:xfrm>
          <a:prstGeom prst="rect">
            <a:avLst/>
          </a:prstGeom>
          <a:noFill/>
          <a:ln>
            <a:noFill/>
          </a:ln>
        </p:spPr>
      </p:pic>
      <p:sp>
        <p:nvSpPr>
          <p:cNvPr id="315" name="Shape 315"/>
          <p:cNvSpPr txBox="1"/>
          <p:nvPr/>
        </p:nvSpPr>
        <p:spPr>
          <a:xfrm>
            <a:off x="3131683" y="5512858"/>
            <a:ext cx="1719575" cy="490127"/>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rgbClr val="FFFFFF"/>
              </a:buClr>
              <a:buSzPts val="1600"/>
              <a:buFont typeface="Times New Roman"/>
              <a:buNone/>
            </a:pPr>
            <a:r>
              <a:rPr lang="en-GB" sz="1600" b="1" dirty="0">
                <a:solidFill>
                  <a:srgbClr val="FFFFFF"/>
                </a:solidFill>
                <a:latin typeface="Times New Roman"/>
                <a:ea typeface="Times New Roman"/>
                <a:cs typeface="Times New Roman"/>
                <a:sym typeface="Times New Roman"/>
              </a:rPr>
              <a:t>Captioned Telephone</a:t>
            </a:r>
            <a:endParaRPr sz="1600" b="1" dirty="0">
              <a:solidFill>
                <a:srgbClr val="FFFFFF"/>
              </a:solidFill>
              <a:latin typeface="Times New Roman"/>
              <a:ea typeface="Times New Roman"/>
              <a:cs typeface="Times New Roman"/>
              <a:sym typeface="Times New Roman"/>
            </a:endParaRPr>
          </a:p>
        </p:txBody>
      </p:sp>
      <p:pic>
        <p:nvPicPr>
          <p:cNvPr id="313" name="Shape 313"/>
          <p:cNvPicPr preferRelativeResize="0"/>
          <p:nvPr/>
        </p:nvPicPr>
        <p:blipFill rotWithShape="1">
          <a:blip r:embed="rId9">
            <a:alphaModFix/>
          </a:blip>
          <a:srcRect/>
          <a:stretch/>
        </p:blipFill>
        <p:spPr>
          <a:xfrm>
            <a:off x="4845467" y="3846016"/>
            <a:ext cx="1620140" cy="1854889"/>
          </a:xfrm>
          <a:prstGeom prst="rect">
            <a:avLst/>
          </a:prstGeom>
          <a:noFill/>
          <a:ln>
            <a:noFill/>
          </a:ln>
        </p:spPr>
      </p:pic>
      <p:sp>
        <p:nvSpPr>
          <p:cNvPr id="308" name="Shape 308"/>
          <p:cNvSpPr txBox="1"/>
          <p:nvPr/>
        </p:nvSpPr>
        <p:spPr>
          <a:xfrm>
            <a:off x="4876478" y="5777490"/>
            <a:ext cx="1865700" cy="344100"/>
          </a:xfrm>
          <a:prstGeom prst="rect">
            <a:avLst/>
          </a:prstGeom>
          <a:noFill/>
          <a:ln>
            <a:noFill/>
          </a:ln>
        </p:spPr>
        <p:txBody>
          <a:bodyPr spcFirstLastPara="1" wrap="square" lIns="0" tIns="0" rIns="0" bIns="0" anchor="b" anchorCtr="0">
            <a:noAutofit/>
          </a:bodyPr>
          <a:lstStyle/>
          <a:p>
            <a:pPr marL="0" marR="0" lvl="0" indent="0" algn="ctr" rtl="0">
              <a:lnSpc>
                <a:spcPct val="250000"/>
              </a:lnSpc>
              <a:spcBef>
                <a:spcPts val="0"/>
              </a:spcBef>
              <a:spcAft>
                <a:spcPts val="0"/>
              </a:spcAft>
              <a:buClr>
                <a:srgbClr val="FFFFFF"/>
              </a:buClr>
              <a:buSzPts val="1600"/>
              <a:buFont typeface="Times New Roman"/>
              <a:buNone/>
            </a:pPr>
            <a:r>
              <a:rPr lang="en-GB" sz="1600" b="1" dirty="0">
                <a:solidFill>
                  <a:srgbClr val="FFFFFF"/>
                </a:solidFill>
                <a:latin typeface="Times New Roman"/>
                <a:ea typeface="Times New Roman"/>
                <a:cs typeface="Times New Roman"/>
                <a:sym typeface="Times New Roman"/>
              </a:rPr>
              <a:t>Videophone</a:t>
            </a:r>
            <a:endParaRPr sz="1600" b="1" dirty="0">
              <a:solidFill>
                <a:srgbClr val="FFFFFF"/>
              </a:solidFill>
              <a:latin typeface="Times New Roman"/>
              <a:ea typeface="Times New Roman"/>
              <a:cs typeface="Times New Roman"/>
              <a:sym typeface="Times New Roman"/>
            </a:endParaRPr>
          </a:p>
        </p:txBody>
      </p:sp>
      <p:pic>
        <p:nvPicPr>
          <p:cNvPr id="316" name="Shape 316"/>
          <p:cNvPicPr preferRelativeResize="0"/>
          <p:nvPr/>
        </p:nvPicPr>
        <p:blipFill>
          <a:blip r:embed="rId10">
            <a:alphaModFix/>
          </a:blip>
          <a:stretch>
            <a:fillRect/>
          </a:stretch>
        </p:blipFill>
        <p:spPr>
          <a:xfrm>
            <a:off x="7021903" y="3857787"/>
            <a:ext cx="979394" cy="1856225"/>
          </a:xfrm>
          <a:prstGeom prst="rect">
            <a:avLst/>
          </a:prstGeom>
          <a:noFill/>
          <a:ln>
            <a:noFill/>
          </a:ln>
        </p:spPr>
      </p:pic>
      <p:sp>
        <p:nvSpPr>
          <p:cNvPr id="317" name="Shape 317"/>
          <p:cNvSpPr txBox="1"/>
          <p:nvPr/>
        </p:nvSpPr>
        <p:spPr>
          <a:xfrm>
            <a:off x="6926652" y="5810523"/>
            <a:ext cx="1183891" cy="311067"/>
          </a:xfrm>
          <a:prstGeom prst="rect">
            <a:avLst/>
          </a:prstGeom>
          <a:noFill/>
          <a:ln>
            <a:noFill/>
          </a:ln>
        </p:spPr>
        <p:txBody>
          <a:bodyPr spcFirstLastPara="1" wrap="square" lIns="0" tIns="0" rIns="0" bIns="0" anchor="b" anchorCtr="0">
            <a:noAutofit/>
          </a:bodyPr>
          <a:lstStyle/>
          <a:p>
            <a:pPr marL="0" marR="0" lvl="0" indent="0" algn="ctr" rtl="0">
              <a:lnSpc>
                <a:spcPct val="250000"/>
              </a:lnSpc>
              <a:spcBef>
                <a:spcPts val="0"/>
              </a:spcBef>
              <a:spcAft>
                <a:spcPts val="0"/>
              </a:spcAft>
              <a:buClr>
                <a:srgbClr val="FFFFFF"/>
              </a:buClr>
              <a:buSzPts val="1600"/>
              <a:buFont typeface="Times New Roman"/>
              <a:buNone/>
            </a:pPr>
            <a:r>
              <a:rPr lang="en-GB" sz="1600" b="1" dirty="0">
                <a:solidFill>
                  <a:srgbClr val="FFFFFF"/>
                </a:solidFill>
                <a:latin typeface="Times New Roman"/>
                <a:ea typeface="Times New Roman"/>
                <a:cs typeface="Times New Roman"/>
                <a:sym typeface="Times New Roman"/>
              </a:rPr>
              <a:t>Smartphone</a:t>
            </a:r>
            <a:endParaRPr sz="1600" b="1" dirty="0">
              <a:solidFill>
                <a:srgbClr val="FFFFFF"/>
              </a:solidFill>
              <a:latin typeface="Times New Roman"/>
              <a:ea typeface="Times New Roman"/>
              <a:cs typeface="Times New Roman"/>
              <a:sym typeface="Times New Roman"/>
            </a:endParaRPr>
          </a:p>
        </p:txBody>
      </p:sp>
      <p:sp>
        <p:nvSpPr>
          <p:cNvPr id="303" name="Shape 303"/>
          <p:cNvSpPr txBox="1"/>
          <p:nvPr/>
        </p:nvSpPr>
        <p:spPr>
          <a:xfrm>
            <a:off x="8497765" y="6489578"/>
            <a:ext cx="433138" cy="12553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GB" sz="800" b="1">
                <a:solidFill>
                  <a:schemeClr val="lt2"/>
                </a:solidFill>
                <a:latin typeface="Arial"/>
                <a:ea typeface="Arial"/>
                <a:cs typeface="Arial"/>
                <a:sym typeface="Arial"/>
              </a:rPr>
              <a:t>8</a:t>
            </a:fld>
            <a:endParaRPr sz="800" b="1" dirty="0">
              <a:solidFill>
                <a:schemeClr val="lt2"/>
              </a:solidFill>
              <a:latin typeface="Arial"/>
              <a:ea typeface="Arial"/>
              <a:cs typeface="Arial"/>
              <a:sym typeface="Arial"/>
            </a:endParaRPr>
          </a:p>
        </p:txBody>
      </p:sp>
      <p:sp>
        <p:nvSpPr>
          <p:cNvPr id="304" name="Shape 304"/>
          <p:cNvSpPr txBox="1"/>
          <p:nvPr/>
        </p:nvSpPr>
        <p:spPr>
          <a:xfrm>
            <a:off x="5755341" y="6494370"/>
            <a:ext cx="2674281" cy="120742"/>
          </a:xfrm>
          <a:prstGeom prst="rect">
            <a:avLst/>
          </a:prstGeom>
          <a:noFill/>
          <a:ln>
            <a:noFill/>
          </a:ln>
        </p:spPr>
        <p:txBody>
          <a:bodyPr spcFirstLastPara="1" wrap="square" lIns="0" tIns="0" rIns="0" bIns="0" anchor="b" anchorCtr="0">
            <a:noAutofit/>
          </a:bodyPr>
          <a:lstStyle/>
          <a:p>
            <a:pPr lvl="0" algn="r">
              <a:buClr>
                <a:schemeClr val="dk1"/>
              </a:buClr>
              <a:buSzPts val="700"/>
            </a:pPr>
            <a:r>
              <a:rPr lang="en-GB" sz="700" b="1" dirty="0">
                <a:solidFill>
                  <a:srgbClr val="FFFFFF"/>
                </a:solidFill>
              </a:rPr>
              <a:t>Hearing Loss and Communication Access in a Digital World</a:t>
            </a:r>
          </a:p>
        </p:txBody>
      </p:sp>
      <p:sp>
        <p:nvSpPr>
          <p:cNvPr id="9" name="TextBox 8"/>
          <p:cNvSpPr txBox="1"/>
          <p:nvPr/>
        </p:nvSpPr>
        <p:spPr>
          <a:xfrm>
            <a:off x="7486497" y="1655461"/>
            <a:ext cx="1556964" cy="2015936"/>
          </a:xfrm>
          <a:prstGeom prst="rect">
            <a:avLst/>
          </a:prstGeom>
          <a:noFill/>
        </p:spPr>
        <p:txBody>
          <a:bodyPr wrap="square" rtlCol="0">
            <a:spAutoFit/>
          </a:bodyPr>
          <a:lstStyle/>
          <a:p>
            <a:pPr lvl="0">
              <a:buClr>
                <a:schemeClr val="dk1"/>
              </a:buClr>
            </a:pPr>
            <a:r>
              <a:rPr lang="en-US" sz="300" dirty="0">
                <a:solidFill>
                  <a:srgbClr val="003057"/>
                </a:solidFill>
              </a:rPr>
              <a:t>Another change in communication access has been the tools used for communication as you see here on the screen, these are a few of many tools that the deaf/hard of hearing take advantage of. </a:t>
            </a:r>
          </a:p>
          <a:p>
            <a:pPr lvl="0">
              <a:buClr>
                <a:schemeClr val="dk1"/>
              </a:buClr>
            </a:pPr>
            <a:r>
              <a:rPr lang="en-US" sz="300" dirty="0">
                <a:solidFill>
                  <a:srgbClr val="003057"/>
                </a:solidFill>
              </a:rPr>
              <a:t>Starting on the top left, this is a picture of one of the earliest teletypewriters or TTYs and it resembled a large dishwasher. From that, it evolved into the smaller teletypewriter pictured in the middle, top row, which was more portable resembling a small typewriter with a screen and cups for the phone’s headset. To make it easier to communicate outside the home, the compact TTY on the top right was developed and this one was used with a phone headset or a direct connect to the cell phone. </a:t>
            </a:r>
          </a:p>
          <a:p>
            <a:pPr lvl="0">
              <a:buClr>
                <a:schemeClr val="dk1"/>
              </a:buClr>
            </a:pPr>
            <a:r>
              <a:rPr lang="en-US" sz="300" dirty="0">
                <a:solidFill>
                  <a:srgbClr val="003057"/>
                </a:solidFill>
              </a:rPr>
              <a:t>Bottom row left are a couple pagers that were used by deaf or hard of hearing individuals. Texting was a great communication tool at the time these pagers were used. To the right of the pagers is the captioned telephone. This has been around for a few years and probably getting more and more useful as voice to text software improves. The videophone which can be used person to person, with another person who has a videophone or using video relay service where the deaf individual might either use sign language to communicate with the operator speaking on their behalf or the deaf individual might speak on the phone and watch the interpreter interpret what the other person is saying. Of course, the last picture is of a smartphone. As we all know, many of us are addicted to our smartphones. The same is said for deaf or hard of hearing individuals. </a:t>
            </a:r>
          </a:p>
          <a:p>
            <a:pPr lvl="0">
              <a:buClr>
                <a:schemeClr val="dk1"/>
              </a:buClr>
            </a:pPr>
            <a:r>
              <a:rPr lang="en-US" sz="300" dirty="0">
                <a:solidFill>
                  <a:srgbClr val="003057"/>
                </a:solidFill>
              </a:rPr>
              <a:t>As you can see here, as the phone evolved form the oldest TTY to the smartphone, it definitely transformed the world of communication for deaf and hard of hearing people. These technologies break down the communication barriers but those barriers still remain at times due to awareness, or lack of awareness. </a:t>
            </a:r>
          </a:p>
          <a:p>
            <a:pPr lvl="0">
              <a:buClr>
                <a:schemeClr val="dk1"/>
              </a:buClr>
            </a:pPr>
            <a:r>
              <a:rPr lang="en-US" sz="300" dirty="0">
                <a:solidFill>
                  <a:srgbClr val="003057"/>
                </a:solidFill>
              </a:rPr>
              <a:t>From a personal standpoint, I cannot tell you how much these tools have allowed me to be more independent and to communicate with many different people. These tools along with my hearing aids and now my cochlear implants enable me to function in the world, especially the workplace which I’ll talk about shortly. First I’m going to let Jennifer speak to a service and technology that is a big part of my life and is so for many other deaf and hard of hearing individuals. </a:t>
            </a:r>
          </a:p>
          <a:p>
            <a:pPr lvl="0">
              <a:buClr>
                <a:schemeClr val="dk1"/>
              </a:buClr>
            </a:pPr>
            <a:endParaRPr lang="en-US" sz="300" dirty="0">
              <a:solidFill>
                <a:srgbClr val="003057"/>
              </a:solidFill>
            </a:endParaRPr>
          </a:p>
          <a:p>
            <a:pPr lvl="0">
              <a:buClr>
                <a:schemeClr val="dk1"/>
              </a:buClr>
            </a:pPr>
            <a:r>
              <a:rPr lang="en-US" sz="300" dirty="0">
                <a:solidFill>
                  <a:srgbClr val="003057"/>
                </a:solidFill>
              </a:rPr>
              <a:t>Photo Credits: </a:t>
            </a:r>
          </a:p>
          <a:p>
            <a:pPr lvl="0">
              <a:buClr>
                <a:schemeClr val="dk1"/>
              </a:buClr>
            </a:pPr>
            <a:r>
              <a:rPr lang="en-US" sz="300" dirty="0">
                <a:solidFill>
                  <a:srgbClr val="003057"/>
                </a:solidFill>
              </a:rPr>
              <a:t>Teletypewriter Photo Source: Wikiwand</a:t>
            </a:r>
          </a:p>
          <a:p>
            <a:pPr lvl="0">
              <a:buClr>
                <a:schemeClr val="dk1"/>
              </a:buClr>
            </a:pPr>
            <a:r>
              <a:rPr lang="en-US" sz="300" dirty="0">
                <a:solidFill>
                  <a:srgbClr val="003057"/>
                </a:solidFill>
              </a:rPr>
              <a:t>Videophone Photo Source: ZVRS </a:t>
            </a:r>
          </a:p>
          <a:p>
            <a:pPr lvl="0">
              <a:buClr>
                <a:schemeClr val="dk1"/>
              </a:buClr>
            </a:pPr>
            <a:r>
              <a:rPr lang="en-US" sz="300" dirty="0">
                <a:solidFill>
                  <a:srgbClr val="003057"/>
                </a:solidFill>
              </a:rPr>
              <a:t>Other pictures: Public Domain</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8" name="Shape 296"/>
          <p:cNvSpPr txBox="1">
            <a:spLocks/>
          </p:cNvSpPr>
          <p:nvPr/>
        </p:nvSpPr>
        <p:spPr>
          <a:xfrm>
            <a:off x="504142" y="898789"/>
            <a:ext cx="7433568" cy="62741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7692"/>
              </a:lnSpc>
              <a:spcBef>
                <a:spcPts val="0"/>
              </a:spcBef>
              <a:spcAft>
                <a:spcPts val="0"/>
              </a:spcAft>
              <a:buClr>
                <a:schemeClr val="dk2"/>
              </a:buClr>
              <a:buSzPts val="2600"/>
              <a:buFont typeface="Times New Roman"/>
              <a:buNone/>
              <a:defRPr sz="2600" b="1"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latin typeface="Times New Roman" panose="02020603050405020304" pitchFamily="18" charset="0"/>
                <a:cs typeface="Times New Roman" panose="02020603050405020304" pitchFamily="18" charset="0"/>
              </a:rPr>
              <a:t>Misconceptions of Captioning</a:t>
            </a:r>
            <a:endParaRPr lang="en-US" sz="3200" dirty="0"/>
          </a:p>
        </p:txBody>
      </p:sp>
      <p:sp>
        <p:nvSpPr>
          <p:cNvPr id="9" name="Content Placeholder 4">
            <a:extLst>
              <a:ext uri="{FF2B5EF4-FFF2-40B4-BE49-F238E27FC236}">
                <a16:creationId xmlns="" xmlns:a16="http://schemas.microsoft.com/office/drawing/2014/main" id="{F3255932-B163-9D4F-BEB9-827050A841EE}"/>
              </a:ext>
            </a:extLst>
          </p:cNvPr>
          <p:cNvSpPr txBox="1">
            <a:spLocks/>
          </p:cNvSpPr>
          <p:nvPr/>
        </p:nvSpPr>
        <p:spPr>
          <a:xfrm>
            <a:off x="243597" y="1939867"/>
            <a:ext cx="8687306" cy="3878953"/>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228600" algn="l" rtl="0">
              <a:lnSpc>
                <a:spcPct val="125000"/>
              </a:lnSpc>
              <a:spcBef>
                <a:spcPts val="0"/>
              </a:spcBef>
              <a:spcAft>
                <a:spcPts val="0"/>
              </a:spcAft>
              <a:buClr>
                <a:schemeClr val="dk1"/>
              </a:buClr>
              <a:buSzPts val="1600"/>
              <a:buFont typeface="Arial"/>
              <a:buNone/>
              <a:defRPr sz="1600" b="0" i="0" u="none" strike="noStrike" cap="none">
                <a:solidFill>
                  <a:srgbClr val="FFFFFF"/>
                </a:solidFill>
                <a:latin typeface="Arial"/>
                <a:ea typeface="Arial"/>
                <a:cs typeface="Arial"/>
                <a:sym typeface="Arial"/>
              </a:defRPr>
            </a:lvl1pPr>
            <a:lvl2pPr marL="914400" marR="0" lvl="1" indent="-304800" algn="l" rtl="0">
              <a:lnSpc>
                <a:spcPct val="133333"/>
              </a:lnSpc>
              <a:spcBef>
                <a:spcPts val="1701"/>
              </a:spcBef>
              <a:spcAft>
                <a:spcPts val="0"/>
              </a:spcAft>
              <a:buClr>
                <a:schemeClr val="lt2"/>
              </a:buClr>
              <a:buSzPts val="1200"/>
              <a:buFont typeface="Arial"/>
              <a:buChar char="•"/>
              <a:defRPr sz="1200" b="0" i="1" u="none" strike="noStrike" cap="none">
                <a:solidFill>
                  <a:schemeClr val="lt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r>
              <a:rPr lang="en-US" sz="1800" dirty="0">
                <a:solidFill>
                  <a:schemeClr val="tx1"/>
                </a:solidFill>
                <a:latin typeface="Arial" panose="020B0604020202020204" pitchFamily="34" charset="0"/>
                <a:cs typeface="Arial" panose="020B0604020202020204" pitchFamily="34" charset="0"/>
              </a:rPr>
              <a:t>Computer-generated</a:t>
            </a:r>
          </a:p>
          <a:p>
            <a:r>
              <a:rPr lang="en-US" sz="1800" dirty="0">
                <a:solidFill>
                  <a:schemeClr val="tx1"/>
                </a:solidFill>
                <a:latin typeface="Arial" panose="020B0604020202020204" pitchFamily="34" charset="0"/>
                <a:cs typeface="Arial" panose="020B0604020202020204" pitchFamily="34" charset="0"/>
              </a:rPr>
              <a:t>Anyone can do it</a:t>
            </a:r>
          </a:p>
          <a:p>
            <a:r>
              <a:rPr lang="en-US" sz="1800" dirty="0">
                <a:solidFill>
                  <a:schemeClr val="tx1"/>
                </a:solidFill>
                <a:latin typeface="Arial" panose="020B0604020202020204" pitchFamily="34" charset="0"/>
                <a:cs typeface="Arial" panose="020B0604020202020204" pitchFamily="34" charset="0"/>
              </a:rPr>
              <a:t>It’s easy to type</a:t>
            </a:r>
          </a:p>
          <a:p>
            <a:r>
              <a:rPr lang="en-US" sz="1800" dirty="0">
                <a:solidFill>
                  <a:schemeClr val="tx1"/>
                </a:solidFill>
                <a:latin typeface="Arial" panose="020B0604020202020204" pitchFamily="34" charset="0"/>
                <a:cs typeface="Arial" panose="020B0604020202020204" pitchFamily="34" charset="0"/>
              </a:rPr>
              <a:t>Voice recognition is better than the human element</a:t>
            </a:r>
          </a:p>
          <a:p>
            <a:r>
              <a:rPr lang="en-US" sz="1800" dirty="0">
                <a:solidFill>
                  <a:schemeClr val="tx1"/>
                </a:solidFill>
                <a:latin typeface="Arial" panose="020B0604020202020204" pitchFamily="34" charset="0"/>
                <a:cs typeface="Arial" panose="020B0604020202020204" pitchFamily="34" charset="0"/>
              </a:rPr>
              <a:t>Captioners know every word in every language about all subjects</a:t>
            </a:r>
          </a:p>
          <a:p>
            <a:r>
              <a:rPr lang="en-US" sz="1800" dirty="0">
                <a:solidFill>
                  <a:schemeClr val="tx1"/>
                </a:solidFill>
                <a:latin typeface="Arial" panose="020B0604020202020204" pitchFamily="34" charset="0"/>
                <a:cs typeface="Arial" panose="020B0604020202020204" pitchFamily="34" charset="0"/>
              </a:rPr>
              <a:t>Captioners have magical ears that interpret everything</a:t>
            </a:r>
          </a:p>
          <a:p>
            <a:pPr marL="0" indent="0"/>
            <a:endParaRPr lang="en-US" sz="1800" dirty="0">
              <a:solidFill>
                <a:schemeClr val="tx1"/>
              </a:solidFill>
              <a:latin typeface="Arial" panose="020B0604020202020204" pitchFamily="34" charset="0"/>
              <a:cs typeface="Arial" panose="020B0604020202020204" pitchFamily="34" charset="0"/>
            </a:endParaRPr>
          </a:p>
          <a:p>
            <a:pPr marL="0" indent="0" algn="ctr"/>
            <a:r>
              <a:rPr lang="en-US" sz="1800" dirty="0">
                <a:solidFill>
                  <a:schemeClr val="tx1"/>
                </a:solidFill>
                <a:latin typeface="Arial" panose="020B0604020202020204" pitchFamily="34" charset="0"/>
                <a:cs typeface="Arial" panose="020B0604020202020204" pitchFamily="34" charset="0"/>
              </a:rPr>
              <a:t>The truth is we are humans writing in shorthand </a:t>
            </a:r>
          </a:p>
          <a:p>
            <a:pPr marL="0" indent="0" algn="ctr"/>
            <a:r>
              <a:rPr lang="en-US" sz="1800" dirty="0">
                <a:solidFill>
                  <a:schemeClr val="tx1"/>
                </a:solidFill>
                <a:latin typeface="Arial" panose="020B0604020202020204" pitchFamily="34" charset="0"/>
                <a:cs typeface="Arial" panose="020B0604020202020204" pitchFamily="34" charset="0"/>
              </a:rPr>
              <a:t>at the speed of sound about all sorts of vocabulary</a:t>
            </a:r>
          </a:p>
          <a:p>
            <a:pPr marL="0" indent="0"/>
            <a:endParaRPr lang="en-US" dirty="0">
              <a:solidFill>
                <a:srgbClr val="007FA3"/>
              </a:solidFill>
            </a:endParaRPr>
          </a:p>
        </p:txBody>
      </p:sp>
      <p:sp>
        <p:nvSpPr>
          <p:cNvPr id="227" name="Shape 227"/>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GB" sz="800" b="1" i="0" u="none" strike="noStrike" cap="none">
                <a:solidFill>
                  <a:schemeClr val="lt2"/>
                </a:solidFill>
                <a:latin typeface="Arial"/>
                <a:ea typeface="Arial"/>
                <a:cs typeface="Arial"/>
                <a:sym typeface="Arial"/>
              </a:rPr>
              <a:t>9</a:t>
            </a:fld>
            <a:endParaRPr sz="800" b="1" i="0" u="none" strike="noStrike" cap="none" dirty="0">
              <a:solidFill>
                <a:schemeClr val="lt2"/>
              </a:solidFill>
              <a:latin typeface="Arial"/>
              <a:ea typeface="Arial"/>
              <a:cs typeface="Arial"/>
              <a:sym typeface="Arial"/>
            </a:endParaRPr>
          </a:p>
        </p:txBody>
      </p:sp>
      <p:sp>
        <p:nvSpPr>
          <p:cNvPr id="229" name="Shape 229"/>
          <p:cNvSpPr txBox="1"/>
          <p:nvPr/>
        </p:nvSpPr>
        <p:spPr>
          <a:xfrm>
            <a:off x="5769033" y="6489578"/>
            <a:ext cx="2593547" cy="125534"/>
          </a:xfrm>
          <a:prstGeom prst="rect">
            <a:avLst/>
          </a:prstGeom>
          <a:noFill/>
          <a:ln>
            <a:noFill/>
          </a:ln>
        </p:spPr>
        <p:txBody>
          <a:bodyPr spcFirstLastPara="1" wrap="square" lIns="0" tIns="0" rIns="0" bIns="0" anchor="b" anchorCtr="0">
            <a:noAutofit/>
          </a:bodyPr>
          <a:lstStyle/>
          <a:p>
            <a:pPr lvl="0" algn="r">
              <a:buClr>
                <a:schemeClr val="dk1"/>
              </a:buClr>
              <a:buSzPts val="700"/>
            </a:pPr>
            <a:r>
              <a:rPr lang="en-GB" sz="700" b="1" dirty="0">
                <a:solidFill>
                  <a:schemeClr val="tx1"/>
                </a:solidFill>
              </a:rPr>
              <a:t>Hearing Loss and Communication Access in a Digital World</a:t>
            </a:r>
          </a:p>
        </p:txBody>
      </p:sp>
      <p:sp>
        <p:nvSpPr>
          <p:cNvPr id="2" name="TextBox 1"/>
          <p:cNvSpPr txBox="1"/>
          <p:nvPr/>
        </p:nvSpPr>
        <p:spPr>
          <a:xfrm>
            <a:off x="7218044" y="251806"/>
            <a:ext cx="1496290" cy="784830"/>
          </a:xfrm>
          <a:prstGeom prst="rect">
            <a:avLst/>
          </a:prstGeom>
          <a:noFill/>
        </p:spPr>
        <p:txBody>
          <a:bodyPr wrap="square" rtlCol="0">
            <a:spAutoFit/>
          </a:bodyPr>
          <a:lstStyle/>
          <a:p>
            <a:r>
              <a:rPr lang="en-US" sz="300" dirty="0">
                <a:solidFill>
                  <a:srgbClr val="FFFFFF"/>
                </a:solidFill>
              </a:rPr>
              <a:t>General public is not aware of how captions are generated. If asked most people respond with “I just thought it was done by a computer.” Well, it is – sort of.  I’ll explain that on the next slide.  It’s not something that anyone can just decide tomorrow they want to be a captioner.  It takes training.  It’s not just “typing.” Then I’m sure you’re thinking: But voice recognition is good enough to do captioning. Hold that thought and I’ll come back to it. Captioners have to know a lot of things about a lot of things, but we don’t know everything about everything. We could caption a seminar on cybersecurity at 9am and then captioning a medical conference at 1pm and then caption a cooking show at 5pm. These are all vastly different subjects with their own terminology. For accurate captions, we have to do our homework. To much surprise, we do not know every word in every language about all subjects. Our ears are not magical. They are trained but not magical. This is why having a good captioner with the knowledge about the topic they are captioning is critical to having the  captions be complete and readable and accurate.</a:t>
            </a:r>
          </a:p>
        </p:txBody>
      </p:sp>
    </p:spTree>
    <p:extLst>
      <p:ext uri="{BB962C8B-B14F-4D97-AF65-F5344CB8AC3E}">
        <p14:creationId xmlns:p14="http://schemas.microsoft.com/office/powerpoint/2010/main" val="1706488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Pearson">
  <a:themeElements>
    <a:clrScheme name="Pearson colors">
      <a:dk1>
        <a:srgbClr val="000000"/>
      </a:dk1>
      <a:lt1>
        <a:srgbClr val="D4EAE4"/>
      </a:lt1>
      <a:dk2>
        <a:srgbClr val="007FA3"/>
      </a:dk2>
      <a:lt2>
        <a:srgbClr val="003057"/>
      </a:lt2>
      <a:accent1>
        <a:srgbClr val="D2DB0E"/>
      </a:accent1>
      <a:accent2>
        <a:srgbClr val="12B2A6"/>
      </a:accent2>
      <a:accent3>
        <a:srgbClr val="DB0020"/>
      </a:accent3>
      <a:accent4>
        <a:srgbClr val="9E007E"/>
      </a:accent4>
      <a:accent5>
        <a:srgbClr val="EA7600"/>
      </a:accent5>
      <a:accent6>
        <a:srgbClr val="005A7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3791</TotalTime>
  <Words>7855</Words>
  <Application>Microsoft Office PowerPoint</Application>
  <PresentationFormat>On-screen Show (4:3)</PresentationFormat>
  <Paragraphs>427</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Roboto</vt:lpstr>
      <vt:lpstr>Calibri</vt:lpstr>
      <vt:lpstr>Times New Roman</vt:lpstr>
      <vt:lpstr>Pearson</vt:lpstr>
      <vt:lpstr>Hearing Loss and Communication Access In a Digital World</vt:lpstr>
      <vt:lpstr>Some Questions to Think About…</vt:lpstr>
      <vt:lpstr>PowerPoint Presentation</vt:lpstr>
      <vt:lpstr>Communication Access through the Decades</vt:lpstr>
      <vt:lpstr>Communication Access through the Decades</vt:lpstr>
      <vt:lpstr>PowerPoint Presentation</vt:lpstr>
      <vt:lpstr>Remote Interpreting</vt:lpstr>
      <vt:lpstr>PowerPoint Presentation</vt:lpstr>
      <vt:lpstr>PowerPoint Presentation</vt:lpstr>
      <vt:lpstr> SKWR = J  E = E PB = N  SKWREPB = Jen  </vt:lpstr>
      <vt:lpstr>Why Qualified Captioners are Important </vt:lpstr>
      <vt:lpstr>PowerPoint Presentation</vt:lpstr>
      <vt:lpstr>Certifications for Captioners</vt:lpstr>
      <vt:lpstr>PowerPoint Presentation</vt:lpstr>
      <vt:lpstr>Communication Access at Work … The Company or Employer</vt:lpstr>
      <vt:lpstr>Communication Access at Work …                    The Employee – a Personal Story</vt:lpstr>
      <vt:lpstr>PowerPoint Presentation</vt:lpstr>
      <vt:lpstr>There’s so much  more to learn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Hearing Loss and Communication Access In a Digital World</dc:title>
  <dc:creator>Watson, Sandy</dc:creator>
  <cp:lastModifiedBy>Grisham, Julie (HAS-SAT)</cp:lastModifiedBy>
  <cp:revision>66</cp:revision>
  <dcterms:modified xsi:type="dcterms:W3CDTF">2018-04-03T16:22:25Z</dcterms:modified>
</cp:coreProperties>
</file>