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4326" autoAdjust="0"/>
  </p:normalViewPr>
  <p:slideViewPr>
    <p:cSldViewPr snapToGrid="0">
      <p:cViewPr varScale="1">
        <p:scale>
          <a:sx n="71" d="100"/>
          <a:sy n="71" d="100"/>
        </p:scale>
        <p:origin x="120" y="66"/>
      </p:cViewPr>
      <p:guideLst/>
    </p:cSldViewPr>
  </p:slideViewPr>
  <p:outlineViewPr>
    <p:cViewPr>
      <p:scale>
        <a:sx n="33" d="100"/>
        <a:sy n="33" d="100"/>
      </p:scale>
      <p:origin x="0" y="-1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E5B19-0705-449B-BD53-D532AC5BE1F3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20CE0-CF01-4D8F-83FC-48B4E3566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77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20CE0-CF01-4D8F-83FC-48B4E35667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10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2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9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4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67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29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9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2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5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AE707-D14D-4593-A44F-C8B122E7D752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D8B3B-2F08-4C76-8714-009BD3F8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0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ibility.pearson.com/assessment/conferences/csun2019.html" TargetMode="External"/><Relationship Id="rId2" Type="http://schemas.openxmlformats.org/officeDocument/2006/relationships/hyperlink" Target="mailto:ashleynashleanas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2626" y="125705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/>
              <a:t>Tactile Graphics: Teacher Perceptions of Students with Visual Impairments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890" y="4349531"/>
            <a:ext cx="8173930" cy="2201394"/>
          </a:xfrm>
        </p:spPr>
        <p:txBody>
          <a:bodyPr>
            <a:normAutofit/>
          </a:bodyPr>
          <a:lstStyle/>
          <a:p>
            <a:r>
              <a:rPr lang="en-US" dirty="0"/>
              <a:t>Ashley Nashleanas, Ph.D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Shari Butler, Ph.D.</a:t>
            </a:r>
          </a:p>
          <a:p>
            <a:r>
              <a:rPr lang="en-US" dirty="0" smtClean="0"/>
              <a:t>Jan </a:t>
            </a:r>
            <a:r>
              <a:rPr lang="en-US" dirty="0" err="1" smtClean="0"/>
              <a:t>McSorley</a:t>
            </a:r>
            <a:endParaRPr lang="en-US" dirty="0"/>
          </a:p>
          <a:p>
            <a:r>
              <a:rPr lang="en-US" dirty="0"/>
              <a:t>The 34</a:t>
            </a:r>
            <a:r>
              <a:rPr lang="en-US" baseline="30000" dirty="0"/>
              <a:t>th</a:t>
            </a:r>
            <a:r>
              <a:rPr lang="en-US" dirty="0"/>
              <a:t> CSUN Conference on Assistive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9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36" y="218477"/>
            <a:ext cx="11602528" cy="1023728"/>
          </a:xfrm>
        </p:spPr>
        <p:txBody>
          <a:bodyPr/>
          <a:lstStyle/>
          <a:p>
            <a:r>
              <a:rPr lang="en-US" dirty="0"/>
              <a:t>Results Pertaining to Beneficial Training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309" y="1242205"/>
            <a:ext cx="11378241" cy="4934758"/>
          </a:xfrm>
        </p:spPr>
        <p:txBody>
          <a:bodyPr>
            <a:noAutofit/>
          </a:bodyPr>
          <a:lstStyle/>
          <a:p>
            <a:r>
              <a:rPr lang="en-US" sz="2400" dirty="0"/>
              <a:t>Who can be helpful to SVI in learning about graphs?</a:t>
            </a:r>
          </a:p>
          <a:p>
            <a:pPr lvl="1"/>
            <a:r>
              <a:rPr lang="en-US" dirty="0"/>
              <a:t>Literature suggests TVI as main resource, but interview data suggest multiple resources</a:t>
            </a:r>
          </a:p>
          <a:p>
            <a:r>
              <a:rPr lang="en-US" sz="2400" dirty="0"/>
              <a:t> Results</a:t>
            </a:r>
          </a:p>
          <a:p>
            <a:pPr lvl="1"/>
            <a:r>
              <a:rPr lang="en-US" dirty="0"/>
              <a:t>Kenny</a:t>
            </a:r>
          </a:p>
          <a:p>
            <a:pPr lvl="2"/>
            <a:r>
              <a:rPr lang="en-US" sz="2400" dirty="0"/>
              <a:t>Paraprofessional reinforced verbal description</a:t>
            </a:r>
          </a:p>
          <a:p>
            <a:pPr lvl="1"/>
            <a:r>
              <a:rPr lang="en-US" dirty="0"/>
              <a:t>Lois</a:t>
            </a:r>
          </a:p>
          <a:p>
            <a:pPr lvl="2"/>
            <a:r>
              <a:rPr lang="en-US" sz="2400" dirty="0"/>
              <a:t>Paraprofessional provided information on when and how to produce tactile graphics</a:t>
            </a:r>
          </a:p>
          <a:p>
            <a:pPr lvl="1"/>
            <a:r>
              <a:rPr lang="en-US" dirty="0"/>
              <a:t>Lydia</a:t>
            </a:r>
          </a:p>
          <a:p>
            <a:pPr lvl="2"/>
            <a:r>
              <a:rPr lang="en-US" sz="2400" dirty="0"/>
              <a:t>Consultant held sessions on TVI teaching SVI to work with multiple types of technology</a:t>
            </a:r>
          </a:p>
          <a:p>
            <a:r>
              <a:rPr lang="en-US" sz="2400" dirty="0"/>
              <a:t> To recap -- individuals new to teaching SVI can benefit from those with previous experiences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007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for Practitioners around Teachers’ Perceptions of SVI and Graphing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7207"/>
            <a:ext cx="10515600" cy="4149755"/>
          </a:xfrm>
        </p:spPr>
        <p:txBody>
          <a:bodyPr>
            <a:normAutofit/>
          </a:bodyPr>
          <a:lstStyle/>
          <a:p>
            <a:r>
              <a:rPr lang="en-US" dirty="0"/>
              <a:t>Graph exploration</a:t>
            </a:r>
          </a:p>
          <a:p>
            <a:pPr lvl="1"/>
            <a:r>
              <a:rPr lang="en-US" sz="2800" dirty="0"/>
              <a:t>SVI explore tactile graphics through verbal communication and guiding with both hands</a:t>
            </a:r>
          </a:p>
          <a:p>
            <a:r>
              <a:rPr lang="en-US" dirty="0"/>
              <a:t>Role of visual experiences</a:t>
            </a:r>
          </a:p>
          <a:p>
            <a:pPr lvl="1"/>
            <a:r>
              <a:rPr lang="en-US" sz="2800" dirty="0"/>
              <a:t>Students with limited vision are capable with proper combination of technology and instruction </a:t>
            </a:r>
          </a:p>
          <a:p>
            <a:r>
              <a:rPr lang="en-US" dirty="0"/>
              <a:t>TVI, paraprofessionals, and consultants are able to serve SVI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48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for 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Tactile graphics and the role of visual experience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TVI sharing resources with mathematics educators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TVI learning from mathematics educators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8587"/>
            <a:ext cx="10515600" cy="4903561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Thank you!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hlinkClick r:id="rId2"/>
              </a:rPr>
              <a:t>ashleynashleanas@gmail.com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u="sng" dirty="0">
                <a:hlinkClick r:id="rId3"/>
              </a:rPr>
              <a:t>http://accessibility.pearson.com/assessment/conferences/csun2019.html</a:t>
            </a:r>
            <a:r>
              <a:rPr lang="en-US" i="1" dirty="0"/>
              <a:t> </a:t>
            </a:r>
            <a:endParaRPr lang="en-US" dirty="0"/>
          </a:p>
        </p:txBody>
      </p:sp>
      <p:pic>
        <p:nvPicPr>
          <p:cNvPr id="3" name="Picture 4" descr="QR code for slides">
            <a:extLst>
              <a:ext uri="{FF2B5EF4-FFF2-40B4-BE49-F238E27FC236}">
                <a16:creationId xmlns="" xmlns:a16="http://schemas.microsoft.com/office/drawing/2014/main" id="{CF3EE379-C3C1-42A5-A990-A94F0827E9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3499" y="828587"/>
            <a:ext cx="2655990" cy="265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28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39462"/>
            <a:ext cx="5709249" cy="1949570"/>
          </a:xfrm>
        </p:spPr>
        <p:txBody>
          <a:bodyPr>
            <a:normAutofit/>
          </a:bodyPr>
          <a:lstStyle/>
          <a:p>
            <a:r>
              <a:rPr lang="en-US" dirty="0"/>
              <a:t>About Myself</a:t>
            </a:r>
          </a:p>
          <a:p>
            <a:r>
              <a:rPr lang="en-US" dirty="0"/>
              <a:t>Focus on teacher perceptions with regard to three questions</a:t>
            </a:r>
          </a:p>
        </p:txBody>
      </p:sp>
      <p:pic>
        <p:nvPicPr>
          <p:cNvPr id="4" name="Picture 3" descr="C:\Users\marielle.IASTATE.001\Downloads\32783471252_f5041acf06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42015"/>
            <a:ext cx="5105400" cy="3647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013036" y="4012142"/>
            <a:ext cx="10037402" cy="1874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Do SVI explore graph elements in the same way as their sighted peers?</a:t>
            </a:r>
          </a:p>
          <a:p>
            <a:pPr lvl="1"/>
            <a:r>
              <a:rPr lang="en-US" dirty="0"/>
              <a:t>What role does prior visual experience play in teachers’ perceptions of task performance?</a:t>
            </a:r>
          </a:p>
          <a:p>
            <a:pPr lvl="1"/>
            <a:r>
              <a:rPr lang="en-US" dirty="0"/>
              <a:t>Who can be helpful to SVI in learning about graphs? </a:t>
            </a:r>
          </a:p>
        </p:txBody>
      </p:sp>
    </p:spTree>
    <p:extLst>
      <p:ext uri="{BB962C8B-B14F-4D97-AF65-F5344CB8AC3E}">
        <p14:creationId xmlns:p14="http://schemas.microsoft.com/office/powerpoint/2010/main" val="360305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Summarize on graphing for SVI and support systems</a:t>
            </a:r>
          </a:p>
          <a:p>
            <a:r>
              <a:rPr lang="en-US" dirty="0"/>
              <a:t>Describe two studies</a:t>
            </a:r>
          </a:p>
          <a:p>
            <a:r>
              <a:rPr lang="en-US" dirty="0"/>
              <a:t>Report results based on teachers’ perceptions of SVI exploration of tactile graphs, role of visual experience, and resources</a:t>
            </a:r>
          </a:p>
          <a:p>
            <a:r>
              <a:rPr lang="en-US" dirty="0"/>
              <a:t>Recommendations for practitioners</a:t>
            </a:r>
          </a:p>
          <a:p>
            <a:r>
              <a:rPr lang="en-US" dirty="0"/>
              <a:t>Recommendations for future work</a:t>
            </a:r>
          </a:p>
          <a:p>
            <a:r>
              <a:rPr lang="en-US" dirty="0"/>
              <a:t>Q and A</a:t>
            </a:r>
          </a:p>
        </p:txBody>
      </p:sp>
    </p:spTree>
    <p:extLst>
      <p:ext uri="{BB962C8B-B14F-4D97-AF65-F5344CB8AC3E}">
        <p14:creationId xmlns:p14="http://schemas.microsoft.com/office/powerpoint/2010/main" val="254548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the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Literature on students with normal vision --  Pinker (1990)</a:t>
            </a:r>
          </a:p>
          <a:p>
            <a:r>
              <a:rPr lang="en-US" dirty="0"/>
              <a:t>SVI and spatial information -- Millar (1994)</a:t>
            </a:r>
          </a:p>
          <a:p>
            <a:r>
              <a:rPr lang="en-US" dirty="0"/>
              <a:t>SVI and graphing -- </a:t>
            </a:r>
            <a:r>
              <a:rPr lang="en-US" dirty="0" err="1"/>
              <a:t>Zebehazy</a:t>
            </a:r>
            <a:r>
              <a:rPr lang="en-US" dirty="0"/>
              <a:t> and Wilton (2014), Rosenblum, Cheng, and Beal (2018)</a:t>
            </a:r>
          </a:p>
          <a:p>
            <a:r>
              <a:rPr lang="en-US" dirty="0"/>
              <a:t>Role of visual experience on spatial tasks -- </a:t>
            </a:r>
            <a:r>
              <a:rPr lang="en-US" dirty="0" err="1"/>
              <a:t>Dulin</a:t>
            </a:r>
            <a:r>
              <a:rPr lang="en-US" dirty="0"/>
              <a:t> and </a:t>
            </a:r>
            <a:r>
              <a:rPr lang="en-US" dirty="0" err="1"/>
              <a:t>Hatwell</a:t>
            </a:r>
            <a:r>
              <a:rPr lang="en-US" dirty="0"/>
              <a:t> (2006) and Papadopoulos, </a:t>
            </a:r>
            <a:r>
              <a:rPr lang="en-US" dirty="0" err="1"/>
              <a:t>Koustriava</a:t>
            </a:r>
            <a:r>
              <a:rPr lang="en-US" dirty="0"/>
              <a:t>, and </a:t>
            </a:r>
            <a:r>
              <a:rPr lang="en-US" dirty="0" err="1"/>
              <a:t>Kartasidou</a:t>
            </a:r>
            <a:r>
              <a:rPr lang="en-US" dirty="0"/>
              <a:t> (2011)</a:t>
            </a:r>
          </a:p>
          <a:p>
            <a:r>
              <a:rPr lang="en-US" dirty="0"/>
              <a:t>Teachers who serve SVI -- McKenzie and Lewis (2008)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TVI Perceptions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Web-based survey</a:t>
            </a:r>
          </a:p>
          <a:p>
            <a:pPr lvl="1"/>
            <a:r>
              <a:rPr lang="en-US" sz="2800" dirty="0"/>
              <a:t>TVI perceptions of graphing for SVI</a:t>
            </a:r>
          </a:p>
          <a:p>
            <a:r>
              <a:rPr lang="en-US" dirty="0"/>
              <a:t>Participants</a:t>
            </a:r>
          </a:p>
          <a:p>
            <a:pPr lvl="1"/>
            <a:r>
              <a:rPr lang="en-US" sz="2800" dirty="0"/>
              <a:t>34 TVI from 21 states and Canada</a:t>
            </a:r>
          </a:p>
          <a:p>
            <a:r>
              <a:rPr lang="en-US" dirty="0"/>
              <a:t>Data collection</a:t>
            </a:r>
          </a:p>
          <a:p>
            <a:pPr lvl="1"/>
            <a:r>
              <a:rPr lang="en-US" sz="2800" dirty="0"/>
              <a:t>April 2017 to February 2018</a:t>
            </a:r>
          </a:p>
          <a:p>
            <a:r>
              <a:rPr lang="en-US" dirty="0"/>
              <a:t>Survey items</a:t>
            </a:r>
          </a:p>
          <a:p>
            <a:pPr lvl="1"/>
            <a:r>
              <a:rPr lang="en-US" sz="2800" dirty="0"/>
              <a:t>Tactile graph exploration</a:t>
            </a:r>
          </a:p>
          <a:p>
            <a:pPr lvl="1"/>
            <a:r>
              <a:rPr lang="en-US" sz="2800" dirty="0"/>
              <a:t>Role of visual experience on completing graphing tasks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5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Interviews with TVI Perceptions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Interviews</a:t>
            </a:r>
          </a:p>
          <a:p>
            <a:pPr lvl="1"/>
            <a:r>
              <a:rPr lang="en-US" sz="3200" dirty="0"/>
              <a:t>to understand teacher perceptions of support for SVI and graphing</a:t>
            </a:r>
          </a:p>
          <a:p>
            <a:r>
              <a:rPr lang="en-US" sz="3200" dirty="0"/>
              <a:t>Participants </a:t>
            </a:r>
          </a:p>
          <a:p>
            <a:pPr lvl="1"/>
            <a:r>
              <a:rPr lang="en-US" sz="3200" dirty="0"/>
              <a:t>4 TVI</a:t>
            </a:r>
          </a:p>
          <a:p>
            <a:pPr lvl="1"/>
            <a:r>
              <a:rPr lang="en-US" sz="3200" dirty="0"/>
              <a:t>2 mathematics educators</a:t>
            </a:r>
          </a:p>
          <a:p>
            <a:r>
              <a:rPr lang="en-US" sz="3200" dirty="0"/>
              <a:t>Interview questions</a:t>
            </a:r>
          </a:p>
          <a:p>
            <a:pPr lvl="1"/>
            <a:r>
              <a:rPr lang="en-US" sz="3200" dirty="0"/>
              <a:t>Data collection -- May of 2017 to March of 2018</a:t>
            </a:r>
          </a:p>
          <a:p>
            <a:pPr lvl="1"/>
            <a:r>
              <a:rPr lang="en-US" sz="3200" dirty="0"/>
              <a:t>TVI perceptions of SVI needs and teacher facilitation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8199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Findings Pertaining to Graph 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562" y="1825624"/>
            <a:ext cx="11464506" cy="4816715"/>
          </a:xfrm>
        </p:spPr>
        <p:txBody>
          <a:bodyPr>
            <a:normAutofit/>
          </a:bodyPr>
          <a:lstStyle/>
          <a:p>
            <a:r>
              <a:rPr lang="en-US" dirty="0"/>
              <a:t>Do SVI explore graph elements in the same way as their sighted peers?</a:t>
            </a:r>
          </a:p>
          <a:p>
            <a:pPr lvl="1"/>
            <a:r>
              <a:rPr lang="en-US" sz="2800" dirty="0"/>
              <a:t>Literature gap for how SVI explore tactile graphics</a:t>
            </a:r>
          </a:p>
          <a:p>
            <a:r>
              <a:rPr lang="en-US" dirty="0"/>
              <a:t>Survey items on SVI at beginning and end of exploration process</a:t>
            </a:r>
          </a:p>
          <a:p>
            <a:r>
              <a:rPr lang="en-US" dirty="0"/>
              <a:t>TVI responses</a:t>
            </a:r>
          </a:p>
          <a:p>
            <a:pPr lvl="1"/>
            <a:r>
              <a:rPr lang="en-US" sz="2800" dirty="0"/>
              <a:t>SVI focus on function before referents</a:t>
            </a:r>
          </a:p>
          <a:p>
            <a:r>
              <a:rPr lang="en-US" dirty="0"/>
              <a:t>Interviews</a:t>
            </a:r>
          </a:p>
          <a:p>
            <a:pPr lvl="1"/>
            <a:r>
              <a:rPr lang="en-US" sz="2800" dirty="0"/>
              <a:t>Teachers perceived SVI attend to referents before function</a:t>
            </a:r>
          </a:p>
          <a:p>
            <a:r>
              <a:rPr lang="en-US" dirty="0"/>
              <a:t>Implications For Practice</a:t>
            </a:r>
          </a:p>
          <a:p>
            <a:pPr lvl="1"/>
            <a:r>
              <a:rPr lang="en-US" sz="2800" dirty="0"/>
              <a:t>Guide with both hands and verbalize each component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79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50" y="365125"/>
            <a:ext cx="10915650" cy="1460500"/>
          </a:xfrm>
        </p:spPr>
        <p:txBody>
          <a:bodyPr>
            <a:normAutofit fontScale="90000"/>
          </a:bodyPr>
          <a:lstStyle/>
          <a:p>
            <a:r>
              <a:rPr lang="en-US" dirty="0"/>
              <a:t>Findings Pertaining to the Role of Visual Experience on the Quality of Solving Graphing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177" y="1825625"/>
            <a:ext cx="11628407" cy="4351338"/>
          </a:xfrm>
        </p:spPr>
        <p:txBody>
          <a:bodyPr>
            <a:noAutofit/>
          </a:bodyPr>
          <a:lstStyle/>
          <a:p>
            <a:r>
              <a:rPr lang="en-US" sz="2200" dirty="0"/>
              <a:t>What role does prior visual experience play in teachers’ perceptions of task performance?</a:t>
            </a:r>
          </a:p>
          <a:p>
            <a:pPr lvl="1"/>
            <a:r>
              <a:rPr lang="en-US" sz="2200" dirty="0"/>
              <a:t>No published literature for impact of visual experience on accuracy of completing graphing exercises</a:t>
            </a:r>
          </a:p>
          <a:p>
            <a:r>
              <a:rPr lang="en-US" sz="2200" dirty="0"/>
              <a:t>Survey -- related demographics to teachers' perceptions of impact of visual experience on task performance</a:t>
            </a:r>
          </a:p>
          <a:p>
            <a:pPr lvl="1"/>
            <a:r>
              <a:rPr lang="en-US" sz="2200" dirty="0"/>
              <a:t>Onset of VI </a:t>
            </a:r>
          </a:p>
          <a:p>
            <a:pPr lvl="2"/>
            <a:r>
              <a:rPr lang="en-US" sz="2200" dirty="0"/>
              <a:t>TVI with more experience perceived previous vision perform graphing tasks more accurately than blind</a:t>
            </a:r>
          </a:p>
          <a:p>
            <a:pPr lvl="1"/>
            <a:r>
              <a:rPr lang="en-US" sz="2200" dirty="0"/>
              <a:t>Level of VI</a:t>
            </a:r>
          </a:p>
          <a:p>
            <a:pPr lvl="2"/>
            <a:r>
              <a:rPr lang="en-US" sz="2200" dirty="0"/>
              <a:t>TVI with more experience perceived low vision were able to use graphs more accurately than total blindness</a:t>
            </a:r>
          </a:p>
          <a:p>
            <a:pPr lvl="1"/>
            <a:r>
              <a:rPr lang="en-US" sz="2200" dirty="0"/>
              <a:t>Interviews</a:t>
            </a:r>
          </a:p>
          <a:p>
            <a:pPr lvl="2"/>
            <a:r>
              <a:rPr lang="en-US" sz="2200" dirty="0"/>
              <a:t>TVI perceived minimal experience are capable of understanding graphs</a:t>
            </a:r>
          </a:p>
        </p:txBody>
      </p:sp>
    </p:spTree>
    <p:extLst>
      <p:ext uri="{BB962C8B-B14F-4D97-AF65-F5344CB8AC3E}">
        <p14:creationId xmlns:p14="http://schemas.microsoft.com/office/powerpoint/2010/main" val="25624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49" y="365125"/>
            <a:ext cx="11172825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Findings Pertaining to the Role of Visual Experience on </a:t>
            </a:r>
            <a:r>
              <a:rPr lang="en-US" dirty="0" smtClean="0"/>
              <a:t>Quality </a:t>
            </a:r>
            <a:r>
              <a:rPr lang="en-US" dirty="0"/>
              <a:t>of Solving Graphing Tasks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 Results</a:t>
            </a:r>
          </a:p>
          <a:p>
            <a:pPr lvl="1"/>
            <a:r>
              <a:rPr lang="en-US" dirty="0" err="1"/>
              <a:t>Natty's</a:t>
            </a:r>
            <a:r>
              <a:rPr lang="en-US" dirty="0"/>
              <a:t> perception</a:t>
            </a:r>
          </a:p>
          <a:p>
            <a:pPr lvl="2"/>
            <a:r>
              <a:rPr lang="en-US" sz="2400" dirty="0"/>
              <a:t>Her student's memory and ability to use assistive technology</a:t>
            </a:r>
          </a:p>
          <a:p>
            <a:pPr lvl="1"/>
            <a:r>
              <a:rPr lang="en-US" dirty="0"/>
              <a:t>Lois' perception</a:t>
            </a:r>
          </a:p>
          <a:p>
            <a:pPr lvl="2"/>
            <a:r>
              <a:rPr lang="en-US" sz="2400" dirty="0"/>
              <a:t>Her student's independence</a:t>
            </a:r>
          </a:p>
          <a:p>
            <a:r>
              <a:rPr lang="en-US" sz="2400" dirty="0"/>
              <a:t> To summarize -- students with minimal vision are capable when provided with proper technology and instruction</a:t>
            </a:r>
          </a:p>
        </p:txBody>
      </p:sp>
    </p:spTree>
    <p:extLst>
      <p:ext uri="{BB962C8B-B14F-4D97-AF65-F5344CB8AC3E}">
        <p14:creationId xmlns:p14="http://schemas.microsoft.com/office/powerpoint/2010/main" val="2233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560</Words>
  <Application>Microsoft Office PowerPoint</Application>
  <PresentationFormat>Widescreen</PresentationFormat>
  <Paragraphs>95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Tactile Graphics: Teacher Perceptions of Students with Visual Impairments</vt:lpstr>
      <vt:lpstr>Introduction</vt:lpstr>
      <vt:lpstr>Overview of Presentation</vt:lpstr>
      <vt:lpstr>Review of the Literature</vt:lpstr>
      <vt:lpstr>Survey of TVI Perceptions</vt:lpstr>
      <vt:lpstr>Interviews with TVI Perceptions</vt:lpstr>
      <vt:lpstr>Findings Pertaining to Graph Exploration</vt:lpstr>
      <vt:lpstr>Findings Pertaining to the Role of Visual Experience on the Quality of Solving Graphing Tasks</vt:lpstr>
      <vt:lpstr>Findings Pertaining to the Role of Visual Experience on Quality of Solving Graphing Tasks Con’t</vt:lpstr>
      <vt:lpstr>Results Pertaining to Beneficial Training Resources</vt:lpstr>
      <vt:lpstr>Recommendations for Practitioners around Teachers’ Perceptions of SVI and Graphing</vt:lpstr>
      <vt:lpstr>Recommendations for Future Work</vt:lpstr>
      <vt:lpstr>Questions?  Thank you!  ashleynashleanas@gmail.com  http://accessibility.pearson.com/assessment/conferences/csun2019.html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Marielle Machacek</dc:creator>
  <cp:lastModifiedBy>Butler, Shari L</cp:lastModifiedBy>
  <cp:revision>18</cp:revision>
  <dcterms:created xsi:type="dcterms:W3CDTF">2019-02-27T23:01:15Z</dcterms:created>
  <dcterms:modified xsi:type="dcterms:W3CDTF">2019-03-20T18:41:04Z</dcterms:modified>
</cp:coreProperties>
</file>